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60" r:id="rId5"/>
    <p:sldId id="261" r:id="rId6"/>
    <p:sldId id="259" r:id="rId7"/>
    <p:sldId id="264" r:id="rId8"/>
    <p:sldId id="276" r:id="rId9"/>
    <p:sldId id="270" r:id="rId10"/>
    <p:sldId id="271" r:id="rId11"/>
    <p:sldId id="263" r:id="rId12"/>
    <p:sldId id="274" r:id="rId13"/>
    <p:sldId id="278" r:id="rId14"/>
    <p:sldId id="265" r:id="rId15"/>
    <p:sldId id="277" r:id="rId16"/>
    <p:sldId id="266" r:id="rId17"/>
    <p:sldId id="267"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13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C6B9B6-14D6-4042-9D26-EE205DC98435}"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10206-DCBF-4C6E-9D8F-663CE31158AA}" type="slidenum">
              <a:rPr lang="en-US" smtClean="0"/>
              <a:t>‹#›</a:t>
            </a:fld>
            <a:endParaRPr lang="en-US"/>
          </a:p>
        </p:txBody>
      </p:sp>
    </p:spTree>
    <p:extLst>
      <p:ext uri="{BB962C8B-B14F-4D97-AF65-F5344CB8AC3E}">
        <p14:creationId xmlns:p14="http://schemas.microsoft.com/office/powerpoint/2010/main" val="110886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6B9B6-14D6-4042-9D26-EE205DC98435}"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10206-DCBF-4C6E-9D8F-663CE31158AA}" type="slidenum">
              <a:rPr lang="en-US" smtClean="0"/>
              <a:t>‹#›</a:t>
            </a:fld>
            <a:endParaRPr lang="en-US"/>
          </a:p>
        </p:txBody>
      </p:sp>
    </p:spTree>
    <p:extLst>
      <p:ext uri="{BB962C8B-B14F-4D97-AF65-F5344CB8AC3E}">
        <p14:creationId xmlns:p14="http://schemas.microsoft.com/office/powerpoint/2010/main" val="106157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6B9B6-14D6-4042-9D26-EE205DC98435}"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10206-DCBF-4C6E-9D8F-663CE31158AA}" type="slidenum">
              <a:rPr lang="en-US" smtClean="0"/>
              <a:t>‹#›</a:t>
            </a:fld>
            <a:endParaRPr lang="en-US"/>
          </a:p>
        </p:txBody>
      </p:sp>
    </p:spTree>
    <p:extLst>
      <p:ext uri="{BB962C8B-B14F-4D97-AF65-F5344CB8AC3E}">
        <p14:creationId xmlns:p14="http://schemas.microsoft.com/office/powerpoint/2010/main" val="331385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6B9B6-14D6-4042-9D26-EE205DC98435}"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10206-DCBF-4C6E-9D8F-663CE31158AA}" type="slidenum">
              <a:rPr lang="en-US" smtClean="0"/>
              <a:t>‹#›</a:t>
            </a:fld>
            <a:endParaRPr lang="en-US"/>
          </a:p>
        </p:txBody>
      </p:sp>
    </p:spTree>
    <p:extLst>
      <p:ext uri="{BB962C8B-B14F-4D97-AF65-F5344CB8AC3E}">
        <p14:creationId xmlns:p14="http://schemas.microsoft.com/office/powerpoint/2010/main" val="279293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6B9B6-14D6-4042-9D26-EE205DC98435}"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10206-DCBF-4C6E-9D8F-663CE31158AA}" type="slidenum">
              <a:rPr lang="en-US" smtClean="0"/>
              <a:t>‹#›</a:t>
            </a:fld>
            <a:endParaRPr lang="en-US"/>
          </a:p>
        </p:txBody>
      </p:sp>
    </p:spTree>
    <p:extLst>
      <p:ext uri="{BB962C8B-B14F-4D97-AF65-F5344CB8AC3E}">
        <p14:creationId xmlns:p14="http://schemas.microsoft.com/office/powerpoint/2010/main" val="241767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C6B9B6-14D6-4042-9D26-EE205DC98435}"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10206-DCBF-4C6E-9D8F-663CE31158AA}" type="slidenum">
              <a:rPr lang="en-US" smtClean="0"/>
              <a:t>‹#›</a:t>
            </a:fld>
            <a:endParaRPr lang="en-US"/>
          </a:p>
        </p:txBody>
      </p:sp>
    </p:spTree>
    <p:extLst>
      <p:ext uri="{BB962C8B-B14F-4D97-AF65-F5344CB8AC3E}">
        <p14:creationId xmlns:p14="http://schemas.microsoft.com/office/powerpoint/2010/main" val="144446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C6B9B6-14D6-4042-9D26-EE205DC98435}" type="datetimeFigureOut">
              <a:rPr lang="en-US" smtClean="0"/>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910206-DCBF-4C6E-9D8F-663CE31158AA}" type="slidenum">
              <a:rPr lang="en-US" smtClean="0"/>
              <a:t>‹#›</a:t>
            </a:fld>
            <a:endParaRPr lang="en-US"/>
          </a:p>
        </p:txBody>
      </p:sp>
    </p:spTree>
    <p:extLst>
      <p:ext uri="{BB962C8B-B14F-4D97-AF65-F5344CB8AC3E}">
        <p14:creationId xmlns:p14="http://schemas.microsoft.com/office/powerpoint/2010/main" val="104849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C6B9B6-14D6-4042-9D26-EE205DC98435}" type="datetimeFigureOut">
              <a:rPr lang="en-US" smtClean="0"/>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910206-DCBF-4C6E-9D8F-663CE31158AA}" type="slidenum">
              <a:rPr lang="en-US" smtClean="0"/>
              <a:t>‹#›</a:t>
            </a:fld>
            <a:endParaRPr lang="en-US"/>
          </a:p>
        </p:txBody>
      </p:sp>
    </p:spTree>
    <p:extLst>
      <p:ext uri="{BB962C8B-B14F-4D97-AF65-F5344CB8AC3E}">
        <p14:creationId xmlns:p14="http://schemas.microsoft.com/office/powerpoint/2010/main" val="196000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6B9B6-14D6-4042-9D26-EE205DC98435}" type="datetimeFigureOut">
              <a:rPr lang="en-US" smtClean="0"/>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910206-DCBF-4C6E-9D8F-663CE31158AA}" type="slidenum">
              <a:rPr lang="en-US" smtClean="0"/>
              <a:t>‹#›</a:t>
            </a:fld>
            <a:endParaRPr lang="en-US"/>
          </a:p>
        </p:txBody>
      </p:sp>
    </p:spTree>
    <p:extLst>
      <p:ext uri="{BB962C8B-B14F-4D97-AF65-F5344CB8AC3E}">
        <p14:creationId xmlns:p14="http://schemas.microsoft.com/office/powerpoint/2010/main" val="166636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6B9B6-14D6-4042-9D26-EE205DC98435}"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10206-DCBF-4C6E-9D8F-663CE31158AA}" type="slidenum">
              <a:rPr lang="en-US" smtClean="0"/>
              <a:t>‹#›</a:t>
            </a:fld>
            <a:endParaRPr lang="en-US"/>
          </a:p>
        </p:txBody>
      </p:sp>
    </p:spTree>
    <p:extLst>
      <p:ext uri="{BB962C8B-B14F-4D97-AF65-F5344CB8AC3E}">
        <p14:creationId xmlns:p14="http://schemas.microsoft.com/office/powerpoint/2010/main" val="239338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6B9B6-14D6-4042-9D26-EE205DC98435}"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10206-DCBF-4C6E-9D8F-663CE31158AA}" type="slidenum">
              <a:rPr lang="en-US" smtClean="0"/>
              <a:t>‹#›</a:t>
            </a:fld>
            <a:endParaRPr lang="en-US"/>
          </a:p>
        </p:txBody>
      </p:sp>
    </p:spTree>
    <p:extLst>
      <p:ext uri="{BB962C8B-B14F-4D97-AF65-F5344CB8AC3E}">
        <p14:creationId xmlns:p14="http://schemas.microsoft.com/office/powerpoint/2010/main" val="24898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6B9B6-14D6-4042-9D26-EE205DC98435}" type="datetimeFigureOut">
              <a:rPr lang="en-US" smtClean="0"/>
              <a:t>10/30/2018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10206-DCBF-4C6E-9D8F-663CE31158AA}" type="slidenum">
              <a:rPr lang="en-US" smtClean="0"/>
              <a:t>‹#›</a:t>
            </a:fld>
            <a:endParaRPr lang="en-US"/>
          </a:p>
        </p:txBody>
      </p:sp>
    </p:spTree>
    <p:extLst>
      <p:ext uri="{BB962C8B-B14F-4D97-AF65-F5344CB8AC3E}">
        <p14:creationId xmlns:p14="http://schemas.microsoft.com/office/powerpoint/2010/main" val="3064863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6"/>
          <p:cNvSpPr txBox="1">
            <a:spLocks/>
          </p:cNvSpPr>
          <p:nvPr/>
        </p:nvSpPr>
        <p:spPr>
          <a:xfrm>
            <a:off x="397098" y="950579"/>
            <a:ext cx="9144000" cy="1905000"/>
          </a:xfrm>
          <a:prstGeom prst="rect">
            <a:avLst/>
          </a:prstGeom>
          <a:ln w="6350" cap="rnd">
            <a:noFill/>
          </a:ln>
          <a:effectLst/>
        </p:spPr>
        <p:txBody>
          <a:bodyPr vert="horz" lIns="91440" tIns="0" rIns="91440" bIns="0" rtlCol="0" anchor="b" anchorCtr="0">
            <a:noAutofit/>
          </a:bodyPr>
          <a:lstStyle>
            <a:lvl1pPr algn="ctr" rtl="0" eaLnBrk="0" fontAlgn="base" hangingPunct="0">
              <a:spcBef>
                <a:spcPct val="0"/>
              </a:spcBef>
              <a:spcAft>
                <a:spcPct val="0"/>
              </a:spcAft>
              <a:defRPr lang="en-US" sz="4400" b="1" i="0" kern="1200" spc="-100" dirty="0">
                <a:ln w="3200">
                  <a:noFill/>
                  <a:prstDash val="solid"/>
                  <a:round/>
                </a:ln>
                <a:solidFill>
                  <a:srgbClr val="9F883D"/>
                </a:solidFill>
                <a:effectLst/>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algn="l">
              <a:defRPr/>
            </a:pPr>
            <a:r>
              <a:rPr lang="en-US" i="1" dirty="0" smtClean="0">
                <a:solidFill>
                  <a:schemeClr val="tx1"/>
                </a:solidFill>
                <a:ea typeface="ＭＳ Ｐゴシック" charset="0"/>
              </a:rPr>
              <a:t>2017 SEAC </a:t>
            </a:r>
            <a:br>
              <a:rPr lang="en-US" i="1" dirty="0" smtClean="0">
                <a:solidFill>
                  <a:schemeClr val="tx1"/>
                </a:solidFill>
                <a:ea typeface="ＭＳ Ｐゴシック" charset="0"/>
              </a:rPr>
            </a:br>
            <a:r>
              <a:rPr lang="en-US" i="1" dirty="0" smtClean="0">
                <a:solidFill>
                  <a:schemeClr val="tx1"/>
                </a:solidFill>
                <a:ea typeface="ＭＳ Ｐゴシック" charset="0"/>
              </a:rPr>
              <a:t>Sexual Harassment</a:t>
            </a:r>
            <a:br>
              <a:rPr lang="en-US" i="1" dirty="0" smtClean="0">
                <a:solidFill>
                  <a:schemeClr val="tx1"/>
                </a:solidFill>
                <a:ea typeface="ＭＳ Ｐゴシック" charset="0"/>
              </a:rPr>
            </a:br>
            <a:r>
              <a:rPr lang="en-US" i="1" dirty="0" smtClean="0">
                <a:solidFill>
                  <a:schemeClr val="tx1"/>
                </a:solidFill>
                <a:ea typeface="ＭＳ Ｐゴシック" charset="0"/>
              </a:rPr>
              <a:t>Sexual Assault </a:t>
            </a:r>
          </a:p>
          <a:p>
            <a:pPr algn="l">
              <a:defRPr/>
            </a:pPr>
            <a:r>
              <a:rPr lang="en-US" i="1" dirty="0" smtClean="0">
                <a:solidFill>
                  <a:schemeClr val="tx1"/>
                </a:solidFill>
                <a:ea typeface="ＭＳ Ｐゴシック" charset="0"/>
              </a:rPr>
              <a:t>Prevention Training</a:t>
            </a:r>
            <a:endParaRPr lang="en-US" i="1" dirty="0">
              <a:solidFill>
                <a:schemeClr val="tx1"/>
              </a:solidFill>
              <a:ea typeface="ＭＳ Ｐゴシック" charset="0"/>
            </a:endParaRPr>
          </a:p>
        </p:txBody>
      </p:sp>
      <p:sp>
        <p:nvSpPr>
          <p:cNvPr id="5" name="TextBox 4"/>
          <p:cNvSpPr txBox="1"/>
          <p:nvPr/>
        </p:nvSpPr>
        <p:spPr>
          <a:xfrm>
            <a:off x="8040130" y="350414"/>
            <a:ext cx="4228071" cy="1477328"/>
          </a:xfrm>
          <a:prstGeom prst="rect">
            <a:avLst/>
          </a:prstGeom>
          <a:noFill/>
        </p:spPr>
        <p:txBody>
          <a:bodyPr wrap="square" rtlCol="0">
            <a:spAutoFit/>
          </a:bodyPr>
          <a:lstStyle/>
          <a:p>
            <a:r>
              <a:rPr lang="en-US" dirty="0" smtClean="0"/>
              <a:t>Training materials provided by the SEAC Task Force for the Prevention of Sexual Harassment and Sexual Assault.  For more information or comments on this training please email:  rethridg@olemiss.edu</a:t>
            </a:r>
            <a:endParaRPr lang="en-US" dirty="0"/>
          </a:p>
        </p:txBody>
      </p:sp>
    </p:spTree>
    <p:extLst>
      <p:ext uri="{BB962C8B-B14F-4D97-AF65-F5344CB8AC3E}">
        <p14:creationId xmlns:p14="http://schemas.microsoft.com/office/powerpoint/2010/main" val="288841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2"/>
          <p:cNvSpPr txBox="1">
            <a:spLocks/>
          </p:cNvSpPr>
          <p:nvPr/>
        </p:nvSpPr>
        <p:spPr>
          <a:xfrm>
            <a:off x="1432552" y="276225"/>
            <a:ext cx="8989405" cy="895960"/>
          </a:xfrm>
          <a:prstGeom prst="rect">
            <a:avLst/>
          </a:prstGeom>
          <a:ln>
            <a:noFill/>
          </a:ln>
          <a:effectLst/>
        </p:spPr>
        <p:txBody>
          <a:bodyPr vert="horz" lIns="91440" tIns="0" rIns="91440" bIns="0" rtlCol="0" anchor="t" anchorCtr="0">
            <a:noAutofit/>
          </a:bodyPr>
          <a:lstStyle>
            <a:lvl1pPr algn="r" rtl="0" eaLnBrk="0" fontAlgn="base" hangingPunct="0">
              <a:spcBef>
                <a:spcPct val="0"/>
              </a:spcBef>
              <a:spcAft>
                <a:spcPct val="0"/>
              </a:spcAft>
              <a:defRPr lang="en-US" sz="3200" b="0" i="0" kern="1200" spc="0">
                <a:ln w="3200">
                  <a:noFill/>
                  <a:prstDash val="solid"/>
                  <a:round/>
                </a:ln>
                <a:solidFill>
                  <a:srgbClr val="141313"/>
                </a:solidFill>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w="3200">
                  <a:noFill/>
                  <a:prstDash val="solid"/>
                  <a:round/>
                </a:ln>
                <a:solidFill>
                  <a:srgbClr val="141313"/>
                </a:solidFill>
                <a:effectLst/>
                <a:uLnTx/>
                <a:uFillTx/>
                <a:latin typeface="Arial"/>
                <a:ea typeface="ＭＳ Ｐゴシック" pitchFamily="34" charset="-128"/>
                <a:cs typeface="Arial"/>
              </a:rPr>
              <a:t>Legal Definition of Consent to Sexual Activity</a:t>
            </a:r>
            <a:endParaRPr kumimoji="0" lang="en-US" sz="3200" b="1" i="0" u="none" strike="noStrike" kern="1200" cap="none" spc="0" normalizeH="0" baseline="0" noProof="0" dirty="0">
              <a:ln w="3200">
                <a:noFill/>
                <a:prstDash val="solid"/>
                <a:round/>
              </a:ln>
              <a:solidFill>
                <a:srgbClr val="141313"/>
              </a:solidFill>
              <a:effectLst/>
              <a:uLnTx/>
              <a:uFillTx/>
              <a:latin typeface="Arial"/>
              <a:ea typeface="ＭＳ Ｐゴシック" pitchFamily="34" charset="-128"/>
              <a:cs typeface="Arial"/>
            </a:endParaRPr>
          </a:p>
        </p:txBody>
      </p:sp>
      <p:sp>
        <p:nvSpPr>
          <p:cNvPr id="5" name="Text Placeholder 1"/>
          <p:cNvSpPr txBox="1">
            <a:spLocks/>
          </p:cNvSpPr>
          <p:nvPr/>
        </p:nvSpPr>
        <p:spPr>
          <a:xfrm>
            <a:off x="1531704" y="1172185"/>
            <a:ext cx="8585951" cy="4631989"/>
          </a:xfrm>
          <a:prstGeom prst="rect">
            <a:avLst/>
          </a:prstGeom>
          <a:solidFill>
            <a:schemeClr val="bg1"/>
          </a:solidFill>
        </p:spPr>
        <p:txBody>
          <a:bodyPr/>
          <a:lstStyle>
            <a:lvl1pPr marL="227013" indent="-227013" algn="l" rtl="0" eaLnBrk="0" fontAlgn="base" hangingPunct="0">
              <a:lnSpc>
                <a:spcPct val="114000"/>
              </a:lnSpc>
              <a:spcBef>
                <a:spcPct val="0"/>
              </a:spcBef>
              <a:spcAft>
                <a:spcPts val="600"/>
              </a:spcAft>
              <a:buClr>
                <a:srgbClr val="2D2901"/>
              </a:buClr>
              <a:buSzPct val="85000"/>
              <a:buFont typeface="Arial"/>
              <a:buChar char="•"/>
              <a:tabLst>
                <a:tab pos="230188" algn="l"/>
              </a:tabLst>
              <a:defRPr sz="2400" b="1" i="0" kern="1200">
                <a:solidFill>
                  <a:schemeClr val="bg1"/>
                </a:solidFill>
                <a:latin typeface="Arial"/>
                <a:ea typeface="ＭＳ Ｐゴシック" pitchFamily="34" charset="-128"/>
                <a:cs typeface="Arial"/>
              </a:defRPr>
            </a:lvl1pPr>
            <a:lvl2pPr marL="457200" indent="-227013" algn="l" rtl="0" eaLnBrk="0" fontAlgn="base" hangingPunct="0">
              <a:lnSpc>
                <a:spcPct val="114000"/>
              </a:lnSpc>
              <a:spcBef>
                <a:spcPct val="0"/>
              </a:spcBef>
              <a:spcAft>
                <a:spcPts val="600"/>
              </a:spcAft>
              <a:buClr>
                <a:srgbClr val="222613"/>
              </a:buClr>
              <a:buSzPct val="100000"/>
              <a:buFont typeface="Lucida Grande"/>
              <a:buChar char="–"/>
              <a:defRPr sz="2000" b="1" kern="1200">
                <a:solidFill>
                  <a:schemeClr val="bg1"/>
                </a:solidFill>
                <a:latin typeface="Arial"/>
                <a:ea typeface="Arial" charset="0"/>
                <a:cs typeface="Arial"/>
              </a:defRPr>
            </a:lvl2pPr>
            <a:lvl3pPr marL="685800" indent="-231775" algn="l" rtl="0" eaLnBrk="0" fontAlgn="base" hangingPunct="0">
              <a:lnSpc>
                <a:spcPct val="114000"/>
              </a:lnSpc>
              <a:spcBef>
                <a:spcPct val="0"/>
              </a:spcBef>
              <a:spcAft>
                <a:spcPts val="600"/>
              </a:spcAft>
              <a:buClr>
                <a:srgbClr val="222613"/>
              </a:buClr>
              <a:buSzPct val="85000"/>
              <a:buFont typeface="Arial"/>
              <a:buChar char="•"/>
              <a:defRPr sz="1600" b="1" kern="1200">
                <a:solidFill>
                  <a:schemeClr val="bg1"/>
                </a:solidFill>
                <a:latin typeface="Arial"/>
                <a:ea typeface="Arial" charset="0"/>
                <a:cs typeface="Arial"/>
              </a:defRPr>
            </a:lvl3pPr>
            <a:lvl4pPr marL="1279525" indent="-228600" algn="l" rtl="0" eaLnBrk="0" fontAlgn="base" hangingPunct="0">
              <a:lnSpc>
                <a:spcPct val="114000"/>
              </a:lnSpc>
              <a:spcBef>
                <a:spcPct val="0"/>
              </a:spcBef>
              <a:spcAft>
                <a:spcPts val="600"/>
              </a:spcAft>
              <a:buClr>
                <a:srgbClr val="222613"/>
              </a:buClr>
              <a:buSzPct val="75000"/>
              <a:buFont typeface="Courier New" pitchFamily="49" charset="0"/>
              <a:buChar char="o"/>
              <a:defRPr sz="1600" b="1" kern="1200">
                <a:solidFill>
                  <a:schemeClr val="bg1"/>
                </a:solidFill>
                <a:latin typeface="Arial"/>
                <a:ea typeface="Arial" charset="0"/>
                <a:cs typeface="Arial"/>
              </a:defRPr>
            </a:lvl4pPr>
            <a:lvl5pPr marL="1554163" indent="-228600" algn="l" rtl="0" eaLnBrk="0" fontAlgn="base" hangingPunct="0">
              <a:lnSpc>
                <a:spcPct val="114000"/>
              </a:lnSpc>
              <a:spcBef>
                <a:spcPct val="0"/>
              </a:spcBef>
              <a:spcAft>
                <a:spcPts val="600"/>
              </a:spcAft>
              <a:buClr>
                <a:srgbClr val="222613"/>
              </a:buClr>
              <a:buSzPct val="85000"/>
              <a:buFont typeface="Arial" pitchFamily="34" charset="0"/>
              <a:buChar char="•"/>
              <a:defRPr sz="1400" b="1" kern="1200">
                <a:solidFill>
                  <a:schemeClr val="bg1"/>
                </a:solidFill>
                <a:latin typeface="Arial"/>
                <a:ea typeface="Arial" charset="0"/>
                <a:cs typeface="Arial"/>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227013" marR="0" lvl="0" indent="-227013" algn="l" defTabSz="914400" rtl="0" eaLnBrk="0" fontAlgn="base" latinLnBrk="0" hangingPunct="0">
              <a:lnSpc>
                <a:spcPct val="114000"/>
              </a:lnSpc>
              <a:spcBef>
                <a:spcPct val="0"/>
              </a:spcBef>
              <a:spcAft>
                <a:spcPts val="600"/>
              </a:spcAft>
              <a:buClr>
                <a:srgbClr val="2D2901"/>
              </a:buClr>
              <a:buSzPct val="85000"/>
              <a:buFont typeface="Wingdings" pitchFamily="2" charset="2"/>
              <a:buChar char="v"/>
              <a:tabLst>
                <a:tab pos="230188" algn="l"/>
              </a:tabLst>
              <a:defRPr/>
            </a:pPr>
            <a:r>
              <a:rPr kumimoji="0" lang="en-US" sz="1800" b="1" i="0" u="none" strike="noStrike" kern="1200" cap="none" spc="0" normalizeH="0" baseline="0" noProof="0" dirty="0" smtClean="0">
                <a:ln>
                  <a:noFill/>
                </a:ln>
                <a:solidFill>
                  <a:srgbClr val="FF0000"/>
                </a:solidFill>
                <a:effectLst/>
                <a:uLnTx/>
                <a:uFillTx/>
                <a:latin typeface="Arial"/>
                <a:ea typeface="ＭＳ Ｐゴシック" pitchFamily="34" charset="-128"/>
                <a:cs typeface="Arial"/>
              </a:rPr>
              <a:t>Consent will not be deemed or construed to mean the failure by the victim to offer physical resistance.  Consent is not given when a person uses force, threat of force, or coercion or when the victim is asleep, incapacitated, or unconscious</a:t>
            </a:r>
            <a:r>
              <a:rPr kumimoji="0" lang="en-US" sz="1800" b="0" i="0" u="none" strike="noStrike" kern="1200" cap="none" spc="0" normalizeH="0" baseline="0" noProof="0" dirty="0" smtClean="0">
                <a:ln>
                  <a:noFill/>
                </a:ln>
                <a:solidFill>
                  <a:srgbClr val="FF0000"/>
                </a:solidFill>
                <a:effectLst/>
                <a:uLnTx/>
                <a:uFillTx/>
                <a:latin typeface="Arial"/>
                <a:ea typeface="ＭＳ Ｐゴシック" pitchFamily="34" charset="-128"/>
                <a:cs typeface="Arial"/>
              </a:rPr>
              <a:t>. </a:t>
            </a:r>
          </a:p>
          <a:p>
            <a:pPr marL="227013" marR="0" lvl="0" indent="-227013" algn="l" defTabSz="914400" rtl="0" eaLnBrk="0" fontAlgn="base" latinLnBrk="0" hangingPunct="0">
              <a:lnSpc>
                <a:spcPct val="114000"/>
              </a:lnSpc>
              <a:spcBef>
                <a:spcPct val="0"/>
              </a:spcBef>
              <a:spcAft>
                <a:spcPts val="600"/>
              </a:spcAft>
              <a:buClr>
                <a:srgbClr val="2D2901"/>
              </a:buClr>
              <a:buSzPct val="85000"/>
              <a:buFont typeface="Wingdings" pitchFamily="2" charset="2"/>
              <a:buChar char="v"/>
              <a:tabLst>
                <a:tab pos="230188" algn="l"/>
              </a:tabLst>
              <a:defRPr/>
            </a:pPr>
            <a:r>
              <a:rPr kumimoji="0" lang="en-US" sz="1800" b="0" i="0" u="none" strike="noStrike" kern="1200" cap="none" spc="0" normalizeH="0" baseline="0" noProof="0" dirty="0" smtClean="0">
                <a:ln>
                  <a:noFill/>
                </a:ln>
                <a:solidFill>
                  <a:sysClr val="windowText" lastClr="000000"/>
                </a:solidFill>
                <a:effectLst/>
                <a:uLnTx/>
                <a:uFillTx/>
                <a:latin typeface="Arial"/>
                <a:ea typeface="ＭＳ Ｐゴシック" pitchFamily="34" charset="-128"/>
                <a:cs typeface="Arial"/>
              </a:rPr>
              <a:t>A person cannot consent to sexual activity if he or she is substantially incapable due to:</a:t>
            </a:r>
          </a:p>
          <a:p>
            <a:pPr marL="457200" marR="0" lvl="1" indent="-227013" algn="l" defTabSz="914400" rtl="0" eaLnBrk="0" fontAlgn="base" latinLnBrk="0" hangingPunct="0">
              <a:lnSpc>
                <a:spcPct val="114000"/>
              </a:lnSpc>
              <a:spcBef>
                <a:spcPct val="0"/>
              </a:spcBef>
              <a:spcAft>
                <a:spcPts val="600"/>
              </a:spcAft>
              <a:buClr>
                <a:srgbClr val="222613"/>
              </a:buClr>
              <a:buSzPct val="100000"/>
              <a:buFont typeface="Wingdings" pitchFamily="2" charset="2"/>
              <a:buChar char="v"/>
              <a:tabLst/>
              <a:defRPr/>
            </a:pPr>
            <a:r>
              <a:rPr kumimoji="0" lang="en-US" sz="1800" b="0" i="0" u="none" strike="noStrike" kern="1200" cap="none" spc="0" normalizeH="0" baseline="0" noProof="0" dirty="0" smtClean="0">
                <a:ln>
                  <a:noFill/>
                </a:ln>
                <a:solidFill>
                  <a:sysClr val="windowText" lastClr="000000"/>
                </a:solidFill>
                <a:effectLst/>
                <a:uLnTx/>
                <a:uFillTx/>
                <a:latin typeface="Arial"/>
                <a:cs typeface="Arial"/>
              </a:rPr>
              <a:t>Mental impairment or unconsciousness resulting from consumption of alcohol, drugs, or a similar substance</a:t>
            </a:r>
          </a:p>
          <a:p>
            <a:pPr marL="457200" marR="0" lvl="1" indent="-227013" algn="l" defTabSz="914400" rtl="0" eaLnBrk="0" fontAlgn="base" latinLnBrk="0" hangingPunct="0">
              <a:lnSpc>
                <a:spcPct val="114000"/>
              </a:lnSpc>
              <a:spcBef>
                <a:spcPct val="0"/>
              </a:spcBef>
              <a:spcAft>
                <a:spcPts val="600"/>
              </a:spcAft>
              <a:buClr>
                <a:srgbClr val="222613"/>
              </a:buClr>
              <a:buSzPct val="100000"/>
              <a:buFont typeface="Wingdings" pitchFamily="2" charset="2"/>
              <a:buChar char="v"/>
              <a:tabLst/>
              <a:defRPr/>
            </a:pPr>
            <a:r>
              <a:rPr kumimoji="0" lang="en-US" sz="1800" b="0" i="0" u="none" strike="noStrike" kern="1200" cap="none" spc="0" normalizeH="0" baseline="0" noProof="0" dirty="0" smtClean="0">
                <a:ln>
                  <a:noFill/>
                </a:ln>
                <a:solidFill>
                  <a:sysClr val="windowText" lastClr="000000"/>
                </a:solidFill>
                <a:effectLst/>
                <a:uLnTx/>
                <a:uFillTx/>
                <a:latin typeface="Arial"/>
                <a:cs typeface="Arial"/>
              </a:rPr>
              <a:t>Mental disease or defect which renders the person unable to understand the nature of the sexual conduct at issue</a:t>
            </a:r>
          </a:p>
          <a:p>
            <a:pPr marL="457200" marR="0" lvl="1" indent="-227013" algn="l" defTabSz="914400" rtl="0" eaLnBrk="0" fontAlgn="base" latinLnBrk="0" hangingPunct="0">
              <a:lnSpc>
                <a:spcPct val="114000"/>
              </a:lnSpc>
              <a:spcBef>
                <a:spcPct val="0"/>
              </a:spcBef>
              <a:spcAft>
                <a:spcPts val="600"/>
              </a:spcAft>
              <a:buClr>
                <a:srgbClr val="222613"/>
              </a:buClr>
              <a:buSzPct val="100000"/>
              <a:buFont typeface="Wingdings" pitchFamily="2" charset="2"/>
              <a:buChar char="v"/>
              <a:tabLst/>
              <a:defRPr/>
            </a:pPr>
            <a:r>
              <a:rPr kumimoji="0" lang="en-US" sz="1800" b="0" i="0" u="none" strike="noStrike" kern="1200" cap="none" spc="0" normalizeH="0" baseline="0" noProof="0" dirty="0" smtClean="0">
                <a:ln>
                  <a:noFill/>
                </a:ln>
                <a:solidFill>
                  <a:sysClr val="windowText" lastClr="000000"/>
                </a:solidFill>
                <a:effectLst/>
                <a:uLnTx/>
                <a:uFillTx/>
                <a:latin typeface="Arial"/>
                <a:cs typeface="Arial"/>
              </a:rPr>
              <a:t>Physically declining participation in the sexual conduct at issue</a:t>
            </a:r>
          </a:p>
          <a:p>
            <a:pPr marL="457200" marR="0" lvl="1" indent="-227013" algn="l" defTabSz="914400" rtl="0" eaLnBrk="0" fontAlgn="base" latinLnBrk="0" hangingPunct="0">
              <a:lnSpc>
                <a:spcPct val="114000"/>
              </a:lnSpc>
              <a:spcBef>
                <a:spcPct val="0"/>
              </a:spcBef>
              <a:spcAft>
                <a:spcPts val="600"/>
              </a:spcAft>
              <a:buClr>
                <a:srgbClr val="222613"/>
              </a:buClr>
              <a:buSzPct val="100000"/>
              <a:buFont typeface="Wingdings" pitchFamily="2" charset="2"/>
              <a:buChar char="v"/>
              <a:tabLst/>
              <a:defRPr/>
            </a:pPr>
            <a:r>
              <a:rPr kumimoji="0" lang="en-US" sz="1800" b="0" i="0" u="none" strike="noStrike" kern="1200" cap="none" spc="0" normalizeH="0" baseline="0" noProof="0" dirty="0" smtClean="0">
                <a:ln>
                  <a:noFill/>
                </a:ln>
                <a:solidFill>
                  <a:sysClr val="windowText" lastClr="000000"/>
                </a:solidFill>
                <a:effectLst/>
                <a:uLnTx/>
                <a:uFillTx/>
                <a:latin typeface="Arial"/>
                <a:cs typeface="Arial"/>
              </a:rPr>
              <a:t>Physically communicating unwillingness to engage in the sexual conduct at issue</a:t>
            </a:r>
          </a:p>
          <a:p>
            <a:pPr marL="0" marR="0" lvl="0" indent="0" algn="l" defTabSz="914400" rtl="0" eaLnBrk="0" fontAlgn="base" latinLnBrk="0" hangingPunct="0">
              <a:lnSpc>
                <a:spcPct val="114000"/>
              </a:lnSpc>
              <a:spcBef>
                <a:spcPct val="0"/>
              </a:spcBef>
              <a:spcAft>
                <a:spcPts val="600"/>
              </a:spcAft>
              <a:buClr>
                <a:srgbClr val="2D2901"/>
              </a:buClr>
              <a:buSzPct val="85000"/>
              <a:buNone/>
              <a:tabLst>
                <a:tab pos="230188" algn="l"/>
              </a:tabLst>
              <a:defRPr/>
            </a:pPr>
            <a:endParaRPr kumimoji="0" lang="en-US" sz="2400" b="1" i="0" u="none" strike="noStrike" kern="1200" cap="none" spc="0" normalizeH="0" baseline="0" noProof="0" dirty="0">
              <a:ln>
                <a:noFill/>
              </a:ln>
              <a:solidFill>
                <a:sysClr val="windowText" lastClr="000000"/>
              </a:solidFill>
              <a:effectLst/>
              <a:uLnTx/>
              <a:uFillTx/>
              <a:latin typeface="Arial"/>
              <a:ea typeface="ＭＳ Ｐゴシック" pitchFamily="34" charset="-128"/>
              <a:cs typeface="Arial"/>
            </a:endParaRPr>
          </a:p>
        </p:txBody>
      </p:sp>
    </p:spTree>
    <p:extLst>
      <p:ext uri="{BB962C8B-B14F-4D97-AF65-F5344CB8AC3E}">
        <p14:creationId xmlns:p14="http://schemas.microsoft.com/office/powerpoint/2010/main" val="2957170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66699" y="287831"/>
            <a:ext cx="1494924" cy="369332"/>
          </a:xfrm>
          <a:prstGeom prst="rect">
            <a:avLst/>
          </a:prstGeom>
          <a:noFill/>
        </p:spPr>
        <p:txBody>
          <a:bodyPr wrap="square" rtlCol="0">
            <a:spAutoFit/>
          </a:bodyPr>
          <a:lstStyle/>
          <a:p>
            <a:r>
              <a:rPr lang="en-US" b="1" u="sng" dirty="0" smtClean="0"/>
              <a:t>SCENARIO A</a:t>
            </a:r>
            <a:endParaRPr lang="en-US" b="1" u="sng" dirty="0"/>
          </a:p>
        </p:txBody>
      </p:sp>
      <p:sp>
        <p:nvSpPr>
          <p:cNvPr id="5" name="Rectangle 4"/>
          <p:cNvSpPr/>
          <p:nvPr/>
        </p:nvSpPr>
        <p:spPr>
          <a:xfrm>
            <a:off x="266699" y="1484147"/>
            <a:ext cx="10563225" cy="5128905"/>
          </a:xfrm>
          <a:prstGeom prst="rect">
            <a:avLst/>
          </a:prstGeom>
          <a:solidFill>
            <a:schemeClr val="bg1"/>
          </a:solidFill>
        </p:spPr>
        <p:txBody>
          <a:bodyPr wrap="square">
            <a:spAutoFit/>
          </a:bodyPr>
          <a:lstStyle/>
          <a:p>
            <a:pPr lvl="0" indent="4763" eaLnBrk="0" fontAlgn="base" hangingPunct="0">
              <a:lnSpc>
                <a:spcPct val="114000"/>
              </a:lnSpc>
              <a:spcBef>
                <a:spcPct val="0"/>
              </a:spcBef>
              <a:spcAft>
                <a:spcPts val="600"/>
              </a:spcAft>
              <a:buClr>
                <a:srgbClr val="2D2901"/>
              </a:buClr>
              <a:buSzPct val="85000"/>
              <a:tabLst>
                <a:tab pos="0" algn="l"/>
              </a:tabLst>
            </a:pPr>
            <a:r>
              <a:rPr lang="en-US" sz="1600" dirty="0" smtClean="0">
                <a:solidFill>
                  <a:prstClr val="black"/>
                </a:solidFill>
                <a:latin typeface="Arial"/>
                <a:ea typeface="ＭＳ Ｐゴシック" pitchFamily="34" charset="-128"/>
                <a:cs typeface="Arial"/>
              </a:rPr>
              <a:t>Ms</a:t>
            </a:r>
            <a:r>
              <a:rPr lang="en-US" sz="1600" dirty="0">
                <a:solidFill>
                  <a:prstClr val="black"/>
                </a:solidFill>
                <a:latin typeface="Arial"/>
                <a:ea typeface="ＭＳ Ｐゴシック" pitchFamily="34" charset="-128"/>
                <a:cs typeface="Arial"/>
              </a:rPr>
              <a:t>. Rebecca Switzer </a:t>
            </a:r>
            <a:r>
              <a:rPr lang="en-US" sz="1600" dirty="0" smtClean="0">
                <a:solidFill>
                  <a:prstClr val="black"/>
                </a:solidFill>
                <a:latin typeface="Arial"/>
                <a:ea typeface="ＭＳ Ｐゴシック" pitchFamily="34" charset="-128"/>
                <a:cs typeface="Arial"/>
              </a:rPr>
              <a:t>works for a large cultural resources firm and is </a:t>
            </a:r>
            <a:r>
              <a:rPr lang="en-US" sz="1600" dirty="0">
                <a:solidFill>
                  <a:prstClr val="black"/>
                </a:solidFill>
                <a:latin typeface="Arial"/>
                <a:ea typeface="ＭＳ Ｐゴシック" pitchFamily="34" charset="-128"/>
                <a:cs typeface="Arial"/>
              </a:rPr>
              <a:t>assigned to </a:t>
            </a:r>
            <a:r>
              <a:rPr lang="en-US" sz="1600" dirty="0" smtClean="0">
                <a:solidFill>
                  <a:prstClr val="black"/>
                </a:solidFill>
                <a:latin typeface="Arial"/>
                <a:ea typeface="ＭＳ Ｐゴシック" pitchFamily="34" charset="-128"/>
                <a:cs typeface="Arial"/>
              </a:rPr>
              <a:t>a cultural resources field crew </a:t>
            </a:r>
            <a:r>
              <a:rPr lang="en-US" sz="1600" dirty="0">
                <a:solidFill>
                  <a:prstClr val="black"/>
                </a:solidFill>
                <a:latin typeface="Arial"/>
                <a:ea typeface="ＭＳ Ｐゴシック" pitchFamily="34" charset="-128"/>
                <a:cs typeface="Arial"/>
              </a:rPr>
              <a:t>in </a:t>
            </a:r>
            <a:r>
              <a:rPr lang="en-US" sz="1600" dirty="0" smtClean="0">
                <a:solidFill>
                  <a:prstClr val="black"/>
                </a:solidFill>
                <a:latin typeface="Arial"/>
                <a:ea typeface="ＭＳ Ｐゴシック" pitchFamily="34" charset="-128"/>
                <a:cs typeface="Arial"/>
              </a:rPr>
              <a:t>Saint Louis, MO.  She is a veteran archaeological field technician with years of experience in GIS and survey. </a:t>
            </a:r>
            <a:r>
              <a:rPr lang="en-US" sz="1600" dirty="0">
                <a:solidFill>
                  <a:prstClr val="black"/>
                </a:solidFill>
                <a:latin typeface="Arial"/>
                <a:ea typeface="ＭＳ Ｐゴシック" pitchFamily="34" charset="-128"/>
                <a:cs typeface="Arial"/>
              </a:rPr>
              <a:t>Mr. Jonathan Williams is </a:t>
            </a:r>
            <a:r>
              <a:rPr lang="en-US" sz="1600" dirty="0" smtClean="0">
                <a:solidFill>
                  <a:prstClr val="black"/>
                </a:solidFill>
                <a:latin typeface="Arial"/>
                <a:ea typeface="ＭＳ Ｐゴシック" pitchFamily="34" charset="-128"/>
                <a:cs typeface="Arial"/>
              </a:rPr>
              <a:t>the Field Crew Chief and Rebecca’s </a:t>
            </a:r>
            <a:r>
              <a:rPr lang="en-US" sz="1600" dirty="0">
                <a:solidFill>
                  <a:prstClr val="black"/>
                </a:solidFill>
                <a:latin typeface="Arial"/>
                <a:ea typeface="ＭＳ Ｐゴシック" pitchFamily="34" charset="-128"/>
                <a:cs typeface="Arial"/>
              </a:rPr>
              <a:t>supervisor.   One </a:t>
            </a:r>
            <a:r>
              <a:rPr lang="en-US" sz="1600" dirty="0" smtClean="0">
                <a:solidFill>
                  <a:prstClr val="black"/>
                </a:solidFill>
                <a:latin typeface="Arial"/>
                <a:ea typeface="ＭＳ Ｐゴシック" pitchFamily="34" charset="-128"/>
                <a:cs typeface="Arial"/>
              </a:rPr>
              <a:t>evening</a:t>
            </a:r>
            <a:r>
              <a:rPr lang="en-US" sz="1600" dirty="0">
                <a:solidFill>
                  <a:prstClr val="black"/>
                </a:solidFill>
                <a:latin typeface="Arial"/>
                <a:ea typeface="ＭＳ Ｐゴシック" pitchFamily="34" charset="-128"/>
                <a:cs typeface="Arial"/>
              </a:rPr>
              <a:t>, </a:t>
            </a:r>
            <a:r>
              <a:rPr lang="en-US" sz="1600" dirty="0" smtClean="0">
                <a:solidFill>
                  <a:prstClr val="black"/>
                </a:solidFill>
                <a:latin typeface="Arial"/>
                <a:ea typeface="ＭＳ Ｐゴシック" pitchFamily="34" charset="-128"/>
                <a:cs typeface="Arial"/>
              </a:rPr>
              <a:t>Johnathan asks Ms. Switzer </a:t>
            </a:r>
            <a:r>
              <a:rPr lang="en-US" sz="1600" dirty="0">
                <a:solidFill>
                  <a:prstClr val="black"/>
                </a:solidFill>
                <a:latin typeface="Arial"/>
                <a:ea typeface="ＭＳ Ｐゴシック" pitchFamily="34" charset="-128"/>
                <a:cs typeface="Arial"/>
              </a:rPr>
              <a:t>to come </a:t>
            </a:r>
            <a:r>
              <a:rPr lang="en-US" sz="1600">
                <a:solidFill>
                  <a:prstClr val="black"/>
                </a:solidFill>
                <a:latin typeface="Arial"/>
                <a:ea typeface="ＭＳ Ｐゴシック" pitchFamily="34" charset="-128"/>
                <a:cs typeface="Arial"/>
              </a:rPr>
              <a:t>to </a:t>
            </a:r>
            <a:r>
              <a:rPr lang="en-US" sz="1600" smtClean="0">
                <a:solidFill>
                  <a:prstClr val="black"/>
                </a:solidFill>
                <a:latin typeface="Arial"/>
                <a:ea typeface="ＭＳ Ｐゴシック" pitchFamily="34" charset="-128"/>
                <a:cs typeface="Arial"/>
              </a:rPr>
              <a:t>his </a:t>
            </a:r>
            <a:r>
              <a:rPr lang="en-US" sz="1600" dirty="0">
                <a:solidFill>
                  <a:prstClr val="black"/>
                </a:solidFill>
                <a:latin typeface="Arial"/>
                <a:ea typeface="ＭＳ Ｐゴシック" pitchFamily="34" charset="-128"/>
                <a:cs typeface="Arial"/>
              </a:rPr>
              <a:t>room to </a:t>
            </a:r>
            <a:r>
              <a:rPr lang="en-US" sz="1600" dirty="0" smtClean="0">
                <a:solidFill>
                  <a:prstClr val="black"/>
                </a:solidFill>
                <a:latin typeface="Arial"/>
                <a:ea typeface="ＭＳ Ｐゴシック" pitchFamily="34" charset="-128"/>
                <a:cs typeface="Arial"/>
              </a:rPr>
              <a:t>download GIS files from the days field work to </a:t>
            </a:r>
            <a:r>
              <a:rPr lang="en-US" sz="1600" dirty="0">
                <a:solidFill>
                  <a:prstClr val="black"/>
                </a:solidFill>
                <a:latin typeface="Arial"/>
                <a:ea typeface="ＭＳ Ｐゴシック" pitchFamily="34" charset="-128"/>
                <a:cs typeface="Arial"/>
              </a:rPr>
              <a:t>her laptop.  While </a:t>
            </a:r>
            <a:r>
              <a:rPr lang="en-US" sz="1600" dirty="0" smtClean="0">
                <a:solidFill>
                  <a:prstClr val="black"/>
                </a:solidFill>
                <a:latin typeface="Arial"/>
                <a:ea typeface="ＭＳ Ｐゴシック" pitchFamily="34" charset="-128"/>
                <a:cs typeface="Arial"/>
              </a:rPr>
              <a:t>Ms. Switzer </a:t>
            </a:r>
            <a:r>
              <a:rPr lang="en-US" sz="1600" dirty="0">
                <a:solidFill>
                  <a:prstClr val="black"/>
                </a:solidFill>
                <a:latin typeface="Arial"/>
                <a:ea typeface="ＭＳ Ｐゴシック" pitchFamily="34" charset="-128"/>
                <a:cs typeface="Arial"/>
              </a:rPr>
              <a:t>is </a:t>
            </a:r>
            <a:r>
              <a:rPr lang="en-US" sz="1600" dirty="0" smtClean="0">
                <a:solidFill>
                  <a:prstClr val="black"/>
                </a:solidFill>
                <a:latin typeface="Arial"/>
                <a:ea typeface="ＭＳ Ｐゴシック" pitchFamily="34" charset="-128"/>
                <a:cs typeface="Arial"/>
              </a:rPr>
              <a:t>working</a:t>
            </a:r>
            <a:r>
              <a:rPr lang="en-US" sz="1600" dirty="0">
                <a:solidFill>
                  <a:prstClr val="black"/>
                </a:solidFill>
                <a:latin typeface="Arial"/>
                <a:ea typeface="ＭＳ Ｐゴシック" pitchFamily="34" charset="-128"/>
                <a:cs typeface="Arial"/>
              </a:rPr>
              <a:t>, </a:t>
            </a:r>
            <a:r>
              <a:rPr lang="en-US" sz="1600" dirty="0" smtClean="0">
                <a:solidFill>
                  <a:prstClr val="black"/>
                </a:solidFill>
                <a:latin typeface="Arial"/>
                <a:ea typeface="ＭＳ Ｐゴシック" pitchFamily="34" charset="-128"/>
                <a:cs typeface="Arial"/>
              </a:rPr>
              <a:t>Johnathan takes off his field clothes and walks around </a:t>
            </a:r>
            <a:r>
              <a:rPr lang="en-US" sz="1600" dirty="0">
                <a:solidFill>
                  <a:prstClr val="black"/>
                </a:solidFill>
                <a:latin typeface="Arial"/>
                <a:ea typeface="ＭＳ Ｐゴシック" pitchFamily="34" charset="-128"/>
                <a:cs typeface="Arial"/>
              </a:rPr>
              <a:t>in </a:t>
            </a:r>
            <a:r>
              <a:rPr lang="en-US" sz="1600" dirty="0" smtClean="0">
                <a:solidFill>
                  <a:prstClr val="black"/>
                </a:solidFill>
                <a:latin typeface="Arial"/>
                <a:ea typeface="ＭＳ Ｐゴシック" pitchFamily="34" charset="-128"/>
                <a:cs typeface="Arial"/>
              </a:rPr>
              <a:t>his boxer shorts.  He </a:t>
            </a:r>
            <a:r>
              <a:rPr lang="en-US" sz="1600" dirty="0">
                <a:solidFill>
                  <a:prstClr val="black"/>
                </a:solidFill>
                <a:latin typeface="Arial"/>
                <a:ea typeface="ＭＳ Ｐゴシック" pitchFamily="34" charset="-128"/>
                <a:cs typeface="Arial"/>
              </a:rPr>
              <a:t>then walks up behind </a:t>
            </a:r>
            <a:r>
              <a:rPr lang="en-US" sz="1600" dirty="0" smtClean="0">
                <a:solidFill>
                  <a:prstClr val="black"/>
                </a:solidFill>
                <a:latin typeface="Arial"/>
                <a:ea typeface="ＭＳ Ｐゴシック" pitchFamily="34" charset="-128"/>
                <a:cs typeface="Arial"/>
              </a:rPr>
              <a:t>Rebecca and </a:t>
            </a:r>
            <a:r>
              <a:rPr lang="en-US" sz="1600" dirty="0">
                <a:solidFill>
                  <a:prstClr val="black"/>
                </a:solidFill>
                <a:latin typeface="Arial"/>
                <a:ea typeface="ＭＳ Ｐゴシック" pitchFamily="34" charset="-128"/>
                <a:cs typeface="Arial"/>
              </a:rPr>
              <a:t>begins </a:t>
            </a:r>
            <a:r>
              <a:rPr lang="en-US" sz="1600" dirty="0" smtClean="0">
                <a:solidFill>
                  <a:prstClr val="black"/>
                </a:solidFill>
                <a:latin typeface="Arial"/>
                <a:ea typeface="ＭＳ Ｐゴシック" pitchFamily="34" charset="-128"/>
                <a:cs typeface="Arial"/>
              </a:rPr>
              <a:t>rubbing her </a:t>
            </a:r>
            <a:r>
              <a:rPr lang="en-US" sz="1600" dirty="0">
                <a:solidFill>
                  <a:prstClr val="black"/>
                </a:solidFill>
                <a:latin typeface="Arial"/>
                <a:ea typeface="ＭＳ Ｐゴシック" pitchFamily="34" charset="-128"/>
                <a:cs typeface="Arial"/>
              </a:rPr>
              <a:t>shoulders.  </a:t>
            </a:r>
            <a:r>
              <a:rPr lang="en-US" sz="1600" dirty="0" smtClean="0">
                <a:solidFill>
                  <a:prstClr val="black"/>
                </a:solidFill>
                <a:latin typeface="Arial"/>
                <a:ea typeface="ＭＳ Ｐゴシック" pitchFamily="34" charset="-128"/>
                <a:cs typeface="Arial"/>
              </a:rPr>
              <a:t>Rebecca says she </a:t>
            </a:r>
            <a:r>
              <a:rPr lang="en-US" sz="1600" dirty="0">
                <a:solidFill>
                  <a:prstClr val="black"/>
                </a:solidFill>
                <a:latin typeface="Arial"/>
                <a:ea typeface="ＭＳ Ｐゴシック" pitchFamily="34" charset="-128"/>
                <a:cs typeface="Arial"/>
              </a:rPr>
              <a:t>needs to go back to </a:t>
            </a:r>
            <a:r>
              <a:rPr lang="en-US" sz="1600" dirty="0" smtClean="0">
                <a:solidFill>
                  <a:prstClr val="black"/>
                </a:solidFill>
                <a:latin typeface="Arial"/>
                <a:ea typeface="ＭＳ Ｐゴシック" pitchFamily="34" charset="-128"/>
                <a:cs typeface="Arial"/>
              </a:rPr>
              <a:t>her room to </a:t>
            </a:r>
            <a:r>
              <a:rPr lang="en-US" sz="1600" dirty="0">
                <a:solidFill>
                  <a:prstClr val="black"/>
                </a:solidFill>
                <a:latin typeface="Arial"/>
                <a:ea typeface="ＭＳ Ｐゴシック" pitchFamily="34" charset="-128"/>
                <a:cs typeface="Arial"/>
              </a:rPr>
              <a:t>do some work.  </a:t>
            </a:r>
            <a:r>
              <a:rPr lang="en-US" sz="1600" dirty="0" smtClean="0">
                <a:solidFill>
                  <a:prstClr val="black"/>
                </a:solidFill>
                <a:latin typeface="Arial"/>
                <a:ea typeface="ＭＳ Ｐゴシック" pitchFamily="34" charset="-128"/>
                <a:cs typeface="Arial"/>
              </a:rPr>
              <a:t>Williams says</a:t>
            </a:r>
            <a:r>
              <a:rPr lang="en-US" sz="1600" dirty="0">
                <a:solidFill>
                  <a:prstClr val="black"/>
                </a:solidFill>
                <a:latin typeface="Arial"/>
                <a:ea typeface="ＭＳ Ｐゴシック" pitchFamily="34" charset="-128"/>
                <a:cs typeface="Arial"/>
              </a:rPr>
              <a:t>, “If you give </a:t>
            </a:r>
            <a:r>
              <a:rPr lang="en-US" sz="1600" dirty="0" smtClean="0">
                <a:solidFill>
                  <a:prstClr val="black"/>
                </a:solidFill>
                <a:latin typeface="Arial"/>
                <a:ea typeface="ＭＳ Ｐゴシック" pitchFamily="34" charset="-128"/>
                <a:cs typeface="Arial"/>
              </a:rPr>
              <a:t>me </a:t>
            </a:r>
            <a:r>
              <a:rPr lang="en-US" sz="1600" dirty="0">
                <a:solidFill>
                  <a:prstClr val="black"/>
                </a:solidFill>
                <a:latin typeface="Arial"/>
                <a:ea typeface="ＭＳ Ｐゴシック" pitchFamily="34" charset="-128"/>
                <a:cs typeface="Arial"/>
              </a:rPr>
              <a:t>what I want, I’ll make sure that you are able to </a:t>
            </a:r>
            <a:r>
              <a:rPr lang="en-US" sz="1600" dirty="0" smtClean="0">
                <a:solidFill>
                  <a:prstClr val="black"/>
                </a:solidFill>
                <a:latin typeface="Arial"/>
                <a:ea typeface="ＭＳ Ｐゴシック" pitchFamily="34" charset="-128"/>
                <a:cs typeface="Arial"/>
              </a:rPr>
              <a:t>go </a:t>
            </a:r>
            <a:r>
              <a:rPr lang="en-US" sz="1600" dirty="0">
                <a:solidFill>
                  <a:prstClr val="black"/>
                </a:solidFill>
                <a:latin typeface="Arial"/>
                <a:ea typeface="ＭＳ Ｐゴシック" pitchFamily="34" charset="-128"/>
                <a:cs typeface="Arial"/>
              </a:rPr>
              <a:t>home </a:t>
            </a:r>
            <a:r>
              <a:rPr lang="en-US" sz="1600" dirty="0" smtClean="0">
                <a:solidFill>
                  <a:prstClr val="black"/>
                </a:solidFill>
                <a:latin typeface="Arial"/>
                <a:ea typeface="ＭＳ Ｐゴシック" pitchFamily="34" charset="-128"/>
                <a:cs typeface="Arial"/>
              </a:rPr>
              <a:t>early this Friday </a:t>
            </a:r>
            <a:r>
              <a:rPr lang="en-US" sz="1600" dirty="0">
                <a:solidFill>
                  <a:prstClr val="black"/>
                </a:solidFill>
                <a:latin typeface="Arial"/>
                <a:ea typeface="ＭＳ Ｐゴシック" pitchFamily="34" charset="-128"/>
                <a:cs typeface="Arial"/>
              </a:rPr>
              <a:t>in time for your son’s  birthday.”  </a:t>
            </a:r>
            <a:r>
              <a:rPr lang="en-US" sz="1600" dirty="0" smtClean="0">
                <a:solidFill>
                  <a:prstClr val="black"/>
                </a:solidFill>
                <a:latin typeface="Arial"/>
                <a:ea typeface="ＭＳ Ｐゴシック" pitchFamily="34" charset="-128"/>
                <a:cs typeface="Arial"/>
              </a:rPr>
              <a:t>Rebecca insists that she </a:t>
            </a:r>
            <a:r>
              <a:rPr lang="en-US" sz="1600" dirty="0">
                <a:solidFill>
                  <a:prstClr val="black"/>
                </a:solidFill>
                <a:latin typeface="Arial"/>
                <a:ea typeface="ＭＳ Ｐゴシック" pitchFamily="34" charset="-128"/>
                <a:cs typeface="Arial"/>
              </a:rPr>
              <a:t>has to </a:t>
            </a:r>
            <a:r>
              <a:rPr lang="en-US" sz="1600" dirty="0" smtClean="0">
                <a:solidFill>
                  <a:prstClr val="black"/>
                </a:solidFill>
                <a:latin typeface="Arial"/>
                <a:ea typeface="ＭＳ Ｐゴシック" pitchFamily="34" charset="-128"/>
                <a:cs typeface="Arial"/>
              </a:rPr>
              <a:t>get </a:t>
            </a:r>
            <a:r>
              <a:rPr lang="en-US" sz="1600" dirty="0">
                <a:solidFill>
                  <a:prstClr val="black"/>
                </a:solidFill>
                <a:latin typeface="Arial"/>
                <a:ea typeface="ＭＳ Ｐゴシック" pitchFamily="34" charset="-128"/>
                <a:cs typeface="Arial"/>
              </a:rPr>
              <a:t>back to </a:t>
            </a:r>
            <a:r>
              <a:rPr lang="en-US" sz="1600" dirty="0" smtClean="0">
                <a:solidFill>
                  <a:prstClr val="black"/>
                </a:solidFill>
                <a:latin typeface="Arial"/>
                <a:ea typeface="ＭＳ Ｐゴシック" pitchFamily="34" charset="-128"/>
                <a:cs typeface="Arial"/>
              </a:rPr>
              <a:t>her room.  </a:t>
            </a:r>
            <a:r>
              <a:rPr lang="en-US" sz="1600" dirty="0">
                <a:solidFill>
                  <a:prstClr val="black"/>
                </a:solidFill>
                <a:latin typeface="Arial"/>
                <a:ea typeface="ＭＳ Ｐゴシック" pitchFamily="34" charset="-128"/>
                <a:cs typeface="Arial"/>
              </a:rPr>
              <a:t>The next day, </a:t>
            </a:r>
            <a:r>
              <a:rPr lang="en-US" sz="1600" dirty="0" smtClean="0">
                <a:solidFill>
                  <a:prstClr val="black"/>
                </a:solidFill>
                <a:latin typeface="Arial"/>
                <a:ea typeface="ＭＳ Ｐゴシック" pitchFamily="34" charset="-128"/>
                <a:cs typeface="Arial"/>
              </a:rPr>
              <a:t>she </a:t>
            </a:r>
            <a:r>
              <a:rPr lang="en-US" sz="1600" dirty="0">
                <a:solidFill>
                  <a:prstClr val="black"/>
                </a:solidFill>
                <a:latin typeface="Arial"/>
                <a:ea typeface="ＭＳ Ｐゴシック" pitchFamily="34" charset="-128"/>
                <a:cs typeface="Arial"/>
              </a:rPr>
              <a:t>avoids </a:t>
            </a:r>
            <a:r>
              <a:rPr lang="en-US" sz="1600" dirty="0" smtClean="0">
                <a:solidFill>
                  <a:prstClr val="black"/>
                </a:solidFill>
                <a:latin typeface="Arial"/>
                <a:ea typeface="ＭＳ Ｐゴシック" pitchFamily="34" charset="-128"/>
                <a:cs typeface="Arial"/>
              </a:rPr>
              <a:t>Williams and </a:t>
            </a:r>
            <a:r>
              <a:rPr lang="en-US" sz="1600" dirty="0">
                <a:solidFill>
                  <a:prstClr val="black"/>
                </a:solidFill>
                <a:latin typeface="Arial"/>
                <a:ea typeface="ＭＳ Ｐゴシック" pitchFamily="34" charset="-128"/>
                <a:cs typeface="Arial"/>
              </a:rPr>
              <a:t>informs the </a:t>
            </a:r>
            <a:r>
              <a:rPr lang="en-US" sz="1600" dirty="0" smtClean="0">
                <a:solidFill>
                  <a:prstClr val="black"/>
                </a:solidFill>
                <a:latin typeface="Arial"/>
                <a:ea typeface="ＭＳ Ｐゴシック" pitchFamily="34" charset="-128"/>
                <a:cs typeface="Arial"/>
              </a:rPr>
              <a:t>company office of </a:t>
            </a:r>
            <a:r>
              <a:rPr lang="en-US" sz="1600" dirty="0">
                <a:solidFill>
                  <a:prstClr val="black"/>
                </a:solidFill>
                <a:latin typeface="Arial"/>
                <a:ea typeface="ＭＳ Ｐゴシック" pitchFamily="34" charset="-128"/>
                <a:cs typeface="Arial"/>
              </a:rPr>
              <a:t>the incident.  </a:t>
            </a:r>
            <a:r>
              <a:rPr lang="en-US" sz="1600" dirty="0" smtClean="0">
                <a:solidFill>
                  <a:prstClr val="black"/>
                </a:solidFill>
                <a:latin typeface="Arial"/>
                <a:ea typeface="ＭＳ Ｐゴシック" pitchFamily="34" charset="-128"/>
                <a:cs typeface="Arial"/>
              </a:rPr>
              <a:t>Nothing seems to happen to Mr. Williams.</a:t>
            </a:r>
            <a:r>
              <a:rPr lang="en-US" sz="1600" b="1" dirty="0">
                <a:solidFill>
                  <a:prstClr val="black"/>
                </a:solidFill>
                <a:latin typeface="Arial"/>
                <a:ea typeface="ＭＳ Ｐゴシック" pitchFamily="34" charset="-128"/>
                <a:cs typeface="Arial"/>
              </a:rPr>
              <a:t> </a:t>
            </a:r>
            <a:endParaRPr lang="en-US" sz="1600" b="1" dirty="0" smtClean="0">
              <a:solidFill>
                <a:prstClr val="black"/>
              </a:solidFill>
              <a:latin typeface="Arial"/>
              <a:ea typeface="ＭＳ Ｐゴシック" pitchFamily="34" charset="-128"/>
              <a:cs typeface="Arial"/>
            </a:endParaRPr>
          </a:p>
          <a:p>
            <a:pPr lvl="0" indent="4763" eaLnBrk="0" fontAlgn="base" hangingPunct="0">
              <a:lnSpc>
                <a:spcPct val="114000"/>
              </a:lnSpc>
              <a:spcBef>
                <a:spcPct val="0"/>
              </a:spcBef>
              <a:spcAft>
                <a:spcPts val="600"/>
              </a:spcAft>
              <a:buClr>
                <a:srgbClr val="2D2901"/>
              </a:buClr>
              <a:buSzPct val="85000"/>
              <a:tabLst>
                <a:tab pos="0" algn="l"/>
              </a:tabLst>
            </a:pPr>
            <a:endParaRPr lang="en-US" sz="1200" b="1" dirty="0">
              <a:solidFill>
                <a:prstClr val="black"/>
              </a:solidFill>
              <a:latin typeface="Arial"/>
              <a:ea typeface="ＭＳ Ｐゴシック" pitchFamily="34" charset="-128"/>
              <a:cs typeface="Arial"/>
            </a:endParaRPr>
          </a:p>
          <a:p>
            <a:pPr lvl="0" indent="4763" eaLnBrk="0" fontAlgn="base" hangingPunct="0">
              <a:lnSpc>
                <a:spcPct val="114000"/>
              </a:lnSpc>
              <a:spcBef>
                <a:spcPct val="0"/>
              </a:spcBef>
              <a:spcAft>
                <a:spcPts val="600"/>
              </a:spcAft>
              <a:buClr>
                <a:srgbClr val="2D2901"/>
              </a:buClr>
              <a:buSzPct val="85000"/>
            </a:pPr>
            <a:r>
              <a:rPr lang="en-US" sz="1200" b="1" dirty="0">
                <a:solidFill>
                  <a:prstClr val="black"/>
                </a:solidFill>
                <a:latin typeface="Arial"/>
                <a:ea typeface="ＭＳ Ｐゴシック" pitchFamily="34" charset="-128"/>
                <a:cs typeface="Arial"/>
              </a:rPr>
              <a:t>If sexually harassing behaviors appear to be described in the situation, answer “yes,” “no,” or “maybe” for the five questions below as they relate to the Sexual Harassment Checklist.</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a:solidFill>
                  <a:prstClr val="black"/>
                </a:solidFill>
                <a:latin typeface="Arial"/>
                <a:ea typeface="ＭＳ Ｐゴシック" pitchFamily="34" charset="-128"/>
                <a:cs typeface="Arial"/>
              </a:rPr>
              <a:t>Is the behavior sexual in nature?</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a:solidFill>
                  <a:prstClr val="black"/>
                </a:solidFill>
                <a:latin typeface="Arial"/>
                <a:ea typeface="ＭＳ Ｐゴシック" pitchFamily="34" charset="-128"/>
                <a:cs typeface="Arial"/>
              </a:rPr>
              <a:t>Is the behavior unwelcomed?</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a:solidFill>
                  <a:prstClr val="black"/>
                </a:solidFill>
                <a:latin typeface="Arial"/>
                <a:ea typeface="ＭＳ Ｐゴシック" pitchFamily="34" charset="-128"/>
                <a:cs typeface="Arial"/>
              </a:rPr>
              <a:t>Do the elements of power, control, or influence exist?</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a:solidFill>
                  <a:prstClr val="black"/>
                </a:solidFill>
                <a:latin typeface="Arial"/>
                <a:ea typeface="ＭＳ Ｐゴシック" pitchFamily="34" charset="-128"/>
                <a:cs typeface="Arial"/>
              </a:rPr>
              <a:t>Does the behavior create a hostile or offensive environment?</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a:solidFill>
                  <a:prstClr val="black"/>
                </a:solidFill>
                <a:latin typeface="Arial"/>
                <a:ea typeface="ＭＳ Ｐゴシック" pitchFamily="34" charset="-128"/>
                <a:cs typeface="Arial"/>
              </a:rPr>
              <a:t>Would a reasonable person find behavior to be inappropriate?</a:t>
            </a:r>
          </a:p>
          <a:p>
            <a:pPr lvl="0" indent="4763" eaLnBrk="0" fontAlgn="base" hangingPunct="0">
              <a:lnSpc>
                <a:spcPct val="114000"/>
              </a:lnSpc>
              <a:spcBef>
                <a:spcPct val="0"/>
              </a:spcBef>
              <a:spcAft>
                <a:spcPts val="600"/>
              </a:spcAft>
              <a:buClr>
                <a:srgbClr val="2D2901"/>
              </a:buClr>
              <a:buSzPct val="85000"/>
              <a:tabLst>
                <a:tab pos="0" algn="l"/>
              </a:tabLst>
            </a:pPr>
            <a:endParaRPr lang="en-US" sz="1200" b="1" dirty="0">
              <a:solidFill>
                <a:prstClr val="black"/>
              </a:solidFill>
              <a:latin typeface="Arial"/>
              <a:ea typeface="ＭＳ Ｐゴシック" pitchFamily="34" charset="-128"/>
              <a:cs typeface="Arial"/>
            </a:endParaRPr>
          </a:p>
        </p:txBody>
      </p:sp>
      <p:sp>
        <p:nvSpPr>
          <p:cNvPr id="7" name="TextBox 6"/>
          <p:cNvSpPr txBox="1"/>
          <p:nvPr/>
        </p:nvSpPr>
        <p:spPr>
          <a:xfrm>
            <a:off x="266699" y="873256"/>
            <a:ext cx="4459305" cy="369332"/>
          </a:xfrm>
          <a:prstGeom prst="rect">
            <a:avLst/>
          </a:prstGeom>
          <a:noFill/>
        </p:spPr>
        <p:txBody>
          <a:bodyPr wrap="square" rtlCol="0">
            <a:spAutoFit/>
          </a:bodyPr>
          <a:lstStyle/>
          <a:p>
            <a:r>
              <a:rPr lang="en-US" b="1" dirty="0" smtClean="0"/>
              <a:t>Cultural Resources Management Fieldwork</a:t>
            </a:r>
            <a:endParaRPr lang="en-US" b="1" dirty="0"/>
          </a:p>
        </p:txBody>
      </p:sp>
    </p:spTree>
    <p:extLst>
      <p:ext uri="{BB962C8B-B14F-4D97-AF65-F5344CB8AC3E}">
        <p14:creationId xmlns:p14="http://schemas.microsoft.com/office/powerpoint/2010/main" val="218038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66700" y="269507"/>
            <a:ext cx="1363579" cy="369332"/>
          </a:xfrm>
          <a:prstGeom prst="rect">
            <a:avLst/>
          </a:prstGeom>
          <a:noFill/>
        </p:spPr>
        <p:txBody>
          <a:bodyPr wrap="square" rtlCol="0">
            <a:spAutoFit/>
          </a:bodyPr>
          <a:lstStyle/>
          <a:p>
            <a:r>
              <a:rPr lang="en-US" b="1" u="sng" dirty="0" smtClean="0"/>
              <a:t>SCENARIO B</a:t>
            </a:r>
            <a:endParaRPr lang="en-US" b="1" u="sng" dirty="0"/>
          </a:p>
        </p:txBody>
      </p:sp>
      <p:sp>
        <p:nvSpPr>
          <p:cNvPr id="2" name="Rectangle 1"/>
          <p:cNvSpPr/>
          <p:nvPr/>
        </p:nvSpPr>
        <p:spPr>
          <a:xfrm>
            <a:off x="266699" y="1235606"/>
            <a:ext cx="11544300" cy="5479833"/>
          </a:xfrm>
          <a:prstGeom prst="rect">
            <a:avLst/>
          </a:prstGeom>
          <a:solidFill>
            <a:schemeClr val="bg1"/>
          </a:solidFill>
        </p:spPr>
        <p:txBody>
          <a:bodyPr wrap="square">
            <a:spAutoFit/>
          </a:bodyPr>
          <a:lstStyle/>
          <a:p>
            <a:pPr lvl="0" indent="4763" eaLnBrk="0" fontAlgn="base" hangingPunct="0">
              <a:lnSpc>
                <a:spcPct val="114000"/>
              </a:lnSpc>
              <a:spcBef>
                <a:spcPct val="0"/>
              </a:spcBef>
              <a:spcAft>
                <a:spcPts val="600"/>
              </a:spcAft>
              <a:buClr>
                <a:srgbClr val="2D2901"/>
              </a:buClr>
              <a:buSzPct val="85000"/>
              <a:tabLst>
                <a:tab pos="0" algn="l"/>
              </a:tabLst>
            </a:pPr>
            <a:r>
              <a:rPr lang="en-US" sz="1600" dirty="0">
                <a:solidFill>
                  <a:prstClr val="black"/>
                </a:solidFill>
                <a:latin typeface="Arial"/>
                <a:ea typeface="ＭＳ Ｐゴシック" pitchFamily="34" charset="-128"/>
                <a:cs typeface="Arial"/>
              </a:rPr>
              <a:t>Ms. Leslie Robinson, a </a:t>
            </a:r>
            <a:r>
              <a:rPr lang="en-US" sz="1600" dirty="0" smtClean="0">
                <a:solidFill>
                  <a:prstClr val="black"/>
                </a:solidFill>
                <a:latin typeface="Arial"/>
                <a:ea typeface="ＭＳ Ｐゴシック" pitchFamily="34" charset="-128"/>
                <a:cs typeface="Arial"/>
              </a:rPr>
              <a:t>first year graduate student, </a:t>
            </a:r>
            <a:r>
              <a:rPr lang="en-US" sz="1600" dirty="0">
                <a:solidFill>
                  <a:prstClr val="black"/>
                </a:solidFill>
                <a:latin typeface="Arial"/>
                <a:ea typeface="ＭＳ Ｐゴシック" pitchFamily="34" charset="-128"/>
                <a:cs typeface="Arial"/>
              </a:rPr>
              <a:t>works in </a:t>
            </a:r>
            <a:r>
              <a:rPr lang="en-US" sz="1600" dirty="0" smtClean="0">
                <a:solidFill>
                  <a:prstClr val="black"/>
                </a:solidFill>
                <a:latin typeface="Arial"/>
                <a:ea typeface="ＭＳ Ｐゴシック" pitchFamily="34" charset="-128"/>
                <a:cs typeface="Arial"/>
              </a:rPr>
              <a:t>a “graduate office” </a:t>
            </a:r>
            <a:r>
              <a:rPr lang="en-US" sz="1600" dirty="0">
                <a:solidFill>
                  <a:prstClr val="black"/>
                </a:solidFill>
                <a:latin typeface="Arial"/>
                <a:ea typeface="ＭＳ Ｐゴシック" pitchFamily="34" charset="-128"/>
                <a:cs typeface="Arial"/>
              </a:rPr>
              <a:t>environment.  One </a:t>
            </a:r>
            <a:r>
              <a:rPr lang="en-US" sz="1600" dirty="0" smtClean="0">
                <a:solidFill>
                  <a:prstClr val="black"/>
                </a:solidFill>
                <a:latin typeface="Arial"/>
                <a:ea typeface="ＭＳ Ｐゴシック" pitchFamily="34" charset="-128"/>
                <a:cs typeface="Arial"/>
              </a:rPr>
              <a:t>day</a:t>
            </a:r>
            <a:r>
              <a:rPr lang="en-US" sz="1600" dirty="0">
                <a:solidFill>
                  <a:prstClr val="black"/>
                </a:solidFill>
                <a:latin typeface="Arial"/>
                <a:ea typeface="ＭＳ Ｐゴシック" pitchFamily="34" charset="-128"/>
                <a:cs typeface="Arial"/>
              </a:rPr>
              <a:t>, </a:t>
            </a:r>
            <a:r>
              <a:rPr lang="en-US" sz="1600" dirty="0" smtClean="0">
                <a:solidFill>
                  <a:prstClr val="black"/>
                </a:solidFill>
                <a:latin typeface="Arial"/>
                <a:ea typeface="ＭＳ Ｐゴシック" pitchFamily="34" charset="-128"/>
                <a:cs typeface="Arial"/>
              </a:rPr>
              <a:t>Bill </a:t>
            </a:r>
            <a:r>
              <a:rPr lang="en-US" sz="1600" dirty="0">
                <a:solidFill>
                  <a:prstClr val="black"/>
                </a:solidFill>
                <a:latin typeface="Arial"/>
                <a:ea typeface="ＭＳ Ｐゴシック" pitchFamily="34" charset="-128"/>
                <a:cs typeface="Arial"/>
              </a:rPr>
              <a:t>Evans who is a </a:t>
            </a:r>
            <a:r>
              <a:rPr lang="en-US" sz="1600" dirty="0" smtClean="0">
                <a:solidFill>
                  <a:prstClr val="black"/>
                </a:solidFill>
                <a:latin typeface="Arial"/>
                <a:ea typeface="ＭＳ Ｐゴシック" pitchFamily="34" charset="-128"/>
                <a:cs typeface="Arial"/>
              </a:rPr>
              <a:t>4</a:t>
            </a:r>
            <a:r>
              <a:rPr lang="en-US" sz="1600" baseline="30000" dirty="0" smtClean="0">
                <a:solidFill>
                  <a:prstClr val="black"/>
                </a:solidFill>
                <a:latin typeface="Arial"/>
                <a:ea typeface="ＭＳ Ｐゴシック" pitchFamily="34" charset="-128"/>
                <a:cs typeface="Arial"/>
              </a:rPr>
              <a:t>th</a:t>
            </a:r>
            <a:r>
              <a:rPr lang="en-US" sz="1600" dirty="0" smtClean="0">
                <a:solidFill>
                  <a:prstClr val="black"/>
                </a:solidFill>
                <a:latin typeface="Arial"/>
                <a:ea typeface="ＭＳ Ｐゴシック" pitchFamily="34" charset="-128"/>
                <a:cs typeface="Arial"/>
              </a:rPr>
              <a:t> year lab supervisor (not a student) stopped by fellow graduate student Mark Smiths</a:t>
            </a:r>
            <a:r>
              <a:rPr lang="en-US" sz="1600" dirty="0">
                <a:solidFill>
                  <a:prstClr val="black"/>
                </a:solidFill>
                <a:latin typeface="Arial"/>
                <a:ea typeface="ＭＳ Ｐゴシック" pitchFamily="34" charset="-128"/>
                <a:cs typeface="Arial"/>
              </a:rPr>
              <a:t>’ </a:t>
            </a:r>
            <a:r>
              <a:rPr lang="en-US" sz="1600" dirty="0" smtClean="0">
                <a:solidFill>
                  <a:prstClr val="black"/>
                </a:solidFill>
                <a:latin typeface="Arial"/>
                <a:ea typeface="ＭＳ Ｐゴシック" pitchFamily="34" charset="-128"/>
                <a:cs typeface="Arial"/>
              </a:rPr>
              <a:t>cubicle to </a:t>
            </a:r>
            <a:r>
              <a:rPr lang="en-US" sz="1600" dirty="0">
                <a:solidFill>
                  <a:prstClr val="black"/>
                </a:solidFill>
                <a:latin typeface="Arial"/>
                <a:ea typeface="ＭＳ Ｐゴシック" pitchFamily="34" charset="-128"/>
                <a:cs typeface="Arial"/>
              </a:rPr>
              <a:t>talk </a:t>
            </a:r>
            <a:r>
              <a:rPr lang="en-US" sz="1600" dirty="0" smtClean="0">
                <a:solidFill>
                  <a:prstClr val="black"/>
                </a:solidFill>
                <a:latin typeface="Arial"/>
                <a:ea typeface="ＭＳ Ｐゴシック" pitchFamily="34" charset="-128"/>
                <a:cs typeface="Arial"/>
              </a:rPr>
              <a:t>loudly about </a:t>
            </a:r>
            <a:r>
              <a:rPr lang="en-US" sz="1600" dirty="0">
                <a:solidFill>
                  <a:prstClr val="black"/>
                </a:solidFill>
                <a:latin typeface="Arial"/>
                <a:ea typeface="ＭＳ Ｐゴシック" pitchFamily="34" charset="-128"/>
                <a:cs typeface="Arial"/>
              </a:rPr>
              <a:t>Ms. </a:t>
            </a:r>
            <a:r>
              <a:rPr lang="en-US" sz="1600" dirty="0" smtClean="0">
                <a:solidFill>
                  <a:prstClr val="black"/>
                </a:solidFill>
                <a:latin typeface="Arial"/>
                <a:ea typeface="ＭＳ Ｐゴシック" pitchFamily="34" charset="-128"/>
                <a:cs typeface="Arial"/>
              </a:rPr>
              <a:t>Robinson.  Evans </a:t>
            </a:r>
            <a:r>
              <a:rPr lang="en-US" sz="1600" dirty="0">
                <a:solidFill>
                  <a:prstClr val="black"/>
                </a:solidFill>
                <a:latin typeface="Arial"/>
                <a:ea typeface="ＭＳ Ｐゴシック" pitchFamily="34" charset="-128"/>
                <a:cs typeface="Arial"/>
              </a:rPr>
              <a:t>told </a:t>
            </a:r>
            <a:r>
              <a:rPr lang="en-US" sz="1600" dirty="0" smtClean="0">
                <a:solidFill>
                  <a:prstClr val="black"/>
                </a:solidFill>
                <a:latin typeface="Arial"/>
                <a:ea typeface="ＭＳ Ｐゴシック" pitchFamily="34" charset="-128"/>
                <a:cs typeface="Arial"/>
              </a:rPr>
              <a:t>Smith </a:t>
            </a:r>
            <a:r>
              <a:rPr lang="en-US" sz="1600" dirty="0">
                <a:solidFill>
                  <a:prstClr val="black"/>
                </a:solidFill>
                <a:latin typeface="Arial"/>
                <a:ea typeface="ＭＳ Ｐゴシック" pitchFamily="34" charset="-128"/>
                <a:cs typeface="Arial"/>
              </a:rPr>
              <a:t>that he would </a:t>
            </a:r>
            <a:r>
              <a:rPr lang="en-US" sz="1600" dirty="0" smtClean="0">
                <a:solidFill>
                  <a:prstClr val="black"/>
                </a:solidFill>
                <a:latin typeface="Arial"/>
                <a:ea typeface="ＭＳ Ｐゴシック" pitchFamily="34" charset="-128"/>
                <a:cs typeface="Arial"/>
              </a:rPr>
              <a:t>like </a:t>
            </a:r>
            <a:r>
              <a:rPr lang="en-US" sz="1600" dirty="0">
                <a:solidFill>
                  <a:prstClr val="black"/>
                </a:solidFill>
                <a:latin typeface="Arial"/>
                <a:ea typeface="ＭＳ Ｐゴシック" pitchFamily="34" charset="-128"/>
                <a:cs typeface="Arial"/>
              </a:rPr>
              <a:t>to take Ms. Robinson home and “let her teach him a few things.”  Ms. </a:t>
            </a:r>
            <a:r>
              <a:rPr lang="en-US" sz="1600" dirty="0" smtClean="0">
                <a:solidFill>
                  <a:prstClr val="black"/>
                </a:solidFill>
                <a:latin typeface="Arial"/>
                <a:ea typeface="ＭＳ Ｐゴシック" pitchFamily="34" charset="-128"/>
                <a:cs typeface="Arial"/>
              </a:rPr>
              <a:t>Robinson </a:t>
            </a:r>
            <a:r>
              <a:rPr lang="en-US" sz="1600" dirty="0">
                <a:solidFill>
                  <a:prstClr val="black"/>
                </a:solidFill>
                <a:latin typeface="Arial"/>
                <a:ea typeface="ＭＳ Ｐゴシック" pitchFamily="34" charset="-128"/>
                <a:cs typeface="Arial"/>
              </a:rPr>
              <a:t>did not hear any of it, but two </a:t>
            </a:r>
            <a:r>
              <a:rPr lang="en-US" sz="1600" dirty="0" smtClean="0">
                <a:solidFill>
                  <a:prstClr val="black"/>
                </a:solidFill>
                <a:latin typeface="Arial"/>
                <a:ea typeface="ＭＳ Ｐゴシック" pitchFamily="34" charset="-128"/>
                <a:cs typeface="Arial"/>
              </a:rPr>
              <a:t>other first year graduate students, John </a:t>
            </a:r>
            <a:r>
              <a:rPr lang="en-US" sz="1600" dirty="0">
                <a:solidFill>
                  <a:prstClr val="black"/>
                </a:solidFill>
                <a:latin typeface="Arial"/>
                <a:ea typeface="ＭＳ Ｐゴシック" pitchFamily="34" charset="-128"/>
                <a:cs typeface="Arial"/>
              </a:rPr>
              <a:t>Weaver and </a:t>
            </a:r>
            <a:r>
              <a:rPr lang="en-US" sz="1600" dirty="0" smtClean="0">
                <a:solidFill>
                  <a:prstClr val="black"/>
                </a:solidFill>
                <a:latin typeface="Arial"/>
                <a:ea typeface="ＭＳ Ｐゴシック" pitchFamily="34" charset="-128"/>
                <a:cs typeface="Arial"/>
              </a:rPr>
              <a:t>Tina Michaels, </a:t>
            </a:r>
            <a:r>
              <a:rPr lang="en-US" sz="1600" dirty="0">
                <a:solidFill>
                  <a:prstClr val="black"/>
                </a:solidFill>
                <a:latin typeface="Arial"/>
                <a:ea typeface="ＭＳ Ｐゴシック" pitchFamily="34" charset="-128"/>
                <a:cs typeface="Arial"/>
              </a:rPr>
              <a:t>did.  </a:t>
            </a:r>
            <a:r>
              <a:rPr lang="en-US" sz="1600" dirty="0" smtClean="0">
                <a:solidFill>
                  <a:prstClr val="black"/>
                </a:solidFill>
                <a:latin typeface="Arial"/>
                <a:ea typeface="ＭＳ Ｐゴシック" pitchFamily="34" charset="-128"/>
                <a:cs typeface="Arial"/>
              </a:rPr>
              <a:t>John </a:t>
            </a:r>
            <a:r>
              <a:rPr lang="en-US" sz="1600" dirty="0">
                <a:solidFill>
                  <a:prstClr val="black"/>
                </a:solidFill>
                <a:latin typeface="Arial"/>
                <a:ea typeface="ＭＳ Ｐゴシック" pitchFamily="34" charset="-128"/>
                <a:cs typeface="Arial"/>
              </a:rPr>
              <a:t>observed that </a:t>
            </a:r>
            <a:r>
              <a:rPr lang="en-US" sz="1600" dirty="0" smtClean="0">
                <a:solidFill>
                  <a:prstClr val="black"/>
                </a:solidFill>
                <a:latin typeface="Arial"/>
                <a:ea typeface="ＭＳ Ｐゴシック" pitchFamily="34" charset="-128"/>
                <a:cs typeface="Arial"/>
              </a:rPr>
              <a:t>Tina was uncomfortable with </a:t>
            </a:r>
            <a:r>
              <a:rPr lang="en-US" sz="1600" dirty="0">
                <a:solidFill>
                  <a:prstClr val="black"/>
                </a:solidFill>
                <a:latin typeface="Arial"/>
                <a:ea typeface="ＭＳ Ｐゴシック" pitchFamily="34" charset="-128"/>
                <a:cs typeface="Arial"/>
              </a:rPr>
              <a:t>the conversation. </a:t>
            </a:r>
          </a:p>
          <a:p>
            <a:pPr lvl="0" indent="4763" eaLnBrk="0" fontAlgn="base" hangingPunct="0">
              <a:lnSpc>
                <a:spcPct val="114000"/>
              </a:lnSpc>
              <a:spcBef>
                <a:spcPct val="0"/>
              </a:spcBef>
              <a:spcAft>
                <a:spcPts val="600"/>
              </a:spcAft>
              <a:buClr>
                <a:srgbClr val="2D2901"/>
              </a:buClr>
              <a:buSzPct val="85000"/>
            </a:pPr>
            <a:r>
              <a:rPr lang="en-US" sz="1600" dirty="0">
                <a:solidFill>
                  <a:prstClr val="black"/>
                </a:solidFill>
                <a:latin typeface="Arial"/>
                <a:ea typeface="ＭＳ Ｐゴシック" pitchFamily="34" charset="-128"/>
                <a:cs typeface="Arial"/>
              </a:rPr>
              <a:t>Later in the day, </a:t>
            </a:r>
            <a:r>
              <a:rPr lang="en-US" sz="1600" dirty="0" smtClean="0">
                <a:solidFill>
                  <a:prstClr val="black"/>
                </a:solidFill>
                <a:latin typeface="Arial"/>
                <a:ea typeface="ＭＳ Ｐゴシック" pitchFamily="34" charset="-128"/>
                <a:cs typeface="Arial"/>
              </a:rPr>
              <a:t>Evans </a:t>
            </a:r>
            <a:r>
              <a:rPr lang="en-US" sz="1600" dirty="0">
                <a:solidFill>
                  <a:prstClr val="black"/>
                </a:solidFill>
                <a:latin typeface="Arial"/>
                <a:ea typeface="ＭＳ Ｐゴシック" pitchFamily="34" charset="-128"/>
                <a:cs typeface="Arial"/>
              </a:rPr>
              <a:t>and </a:t>
            </a:r>
            <a:r>
              <a:rPr lang="en-US" sz="1600" dirty="0" smtClean="0">
                <a:solidFill>
                  <a:prstClr val="black"/>
                </a:solidFill>
                <a:latin typeface="Arial"/>
                <a:ea typeface="ＭＳ Ｐゴシック" pitchFamily="34" charset="-128"/>
                <a:cs typeface="Arial"/>
              </a:rPr>
              <a:t>Smith </a:t>
            </a:r>
            <a:r>
              <a:rPr lang="en-US" sz="1600" dirty="0">
                <a:solidFill>
                  <a:prstClr val="black"/>
                </a:solidFill>
                <a:latin typeface="Arial"/>
                <a:ea typeface="ＭＳ Ｐゴシック" pitchFamily="34" charset="-128"/>
                <a:cs typeface="Arial"/>
              </a:rPr>
              <a:t>passed </a:t>
            </a:r>
            <a:r>
              <a:rPr lang="en-US" sz="1600" dirty="0" smtClean="0">
                <a:solidFill>
                  <a:prstClr val="black"/>
                </a:solidFill>
                <a:latin typeface="Arial"/>
                <a:ea typeface="ＭＳ Ｐゴシック" pitchFamily="34" charset="-128"/>
                <a:cs typeface="Arial"/>
              </a:rPr>
              <a:t>Tina and John in </a:t>
            </a:r>
            <a:r>
              <a:rPr lang="en-US" sz="1600" dirty="0">
                <a:solidFill>
                  <a:prstClr val="black"/>
                </a:solidFill>
                <a:latin typeface="Arial"/>
                <a:ea typeface="ＭＳ Ｐゴシック" pitchFamily="34" charset="-128"/>
                <a:cs typeface="Arial"/>
              </a:rPr>
              <a:t>the break room, after which </a:t>
            </a:r>
            <a:r>
              <a:rPr lang="en-US" sz="1600" dirty="0" smtClean="0">
                <a:solidFill>
                  <a:prstClr val="black"/>
                </a:solidFill>
                <a:latin typeface="Arial"/>
                <a:ea typeface="ＭＳ Ｐゴシック" pitchFamily="34" charset="-128"/>
                <a:cs typeface="Arial"/>
              </a:rPr>
              <a:t>Tina confided </a:t>
            </a:r>
            <a:r>
              <a:rPr lang="en-US" sz="1600" dirty="0">
                <a:solidFill>
                  <a:prstClr val="black"/>
                </a:solidFill>
                <a:latin typeface="Arial"/>
                <a:ea typeface="ＭＳ Ｐゴシック" pitchFamily="34" charset="-128"/>
                <a:cs typeface="Arial"/>
              </a:rPr>
              <a:t>in </a:t>
            </a:r>
            <a:r>
              <a:rPr lang="en-US" sz="1600" dirty="0" smtClean="0">
                <a:solidFill>
                  <a:prstClr val="black"/>
                </a:solidFill>
                <a:latin typeface="Arial"/>
                <a:ea typeface="ＭＳ Ｐゴシック" pitchFamily="34" charset="-128"/>
                <a:cs typeface="Arial"/>
              </a:rPr>
              <a:t>John that </a:t>
            </a:r>
            <a:r>
              <a:rPr lang="en-US" sz="1600" dirty="0">
                <a:solidFill>
                  <a:prstClr val="black"/>
                </a:solidFill>
                <a:latin typeface="Arial"/>
                <a:ea typeface="ＭＳ Ｐゴシック" pitchFamily="34" charset="-128"/>
                <a:cs typeface="Arial"/>
              </a:rPr>
              <a:t>she </a:t>
            </a:r>
            <a:r>
              <a:rPr lang="en-US" sz="1600" dirty="0" smtClean="0">
                <a:solidFill>
                  <a:prstClr val="black"/>
                </a:solidFill>
                <a:latin typeface="Arial"/>
                <a:ea typeface="ＭＳ Ｐゴシック" pitchFamily="34" charset="-128"/>
                <a:cs typeface="Arial"/>
              </a:rPr>
              <a:t>does not want </a:t>
            </a:r>
            <a:r>
              <a:rPr lang="en-US" sz="1600" dirty="0">
                <a:solidFill>
                  <a:prstClr val="black"/>
                </a:solidFill>
                <a:latin typeface="Arial"/>
                <a:ea typeface="ＭＳ Ｐゴシック" pitchFamily="34" charset="-128"/>
                <a:cs typeface="Arial"/>
              </a:rPr>
              <a:t>to work with </a:t>
            </a:r>
            <a:r>
              <a:rPr lang="en-US" sz="1600" dirty="0" smtClean="0">
                <a:solidFill>
                  <a:prstClr val="black"/>
                </a:solidFill>
                <a:latin typeface="Arial"/>
                <a:ea typeface="ＭＳ Ｐゴシック" pitchFamily="34" charset="-128"/>
                <a:cs typeface="Arial"/>
              </a:rPr>
              <a:t>Evans </a:t>
            </a:r>
            <a:r>
              <a:rPr lang="en-US" sz="1600" dirty="0">
                <a:solidFill>
                  <a:prstClr val="black"/>
                </a:solidFill>
                <a:latin typeface="Arial"/>
                <a:ea typeface="ＭＳ Ｐゴシック" pitchFamily="34" charset="-128"/>
                <a:cs typeface="Arial"/>
              </a:rPr>
              <a:t>nor </a:t>
            </a:r>
            <a:r>
              <a:rPr lang="en-US" sz="1600" dirty="0" smtClean="0">
                <a:solidFill>
                  <a:prstClr val="black"/>
                </a:solidFill>
                <a:latin typeface="Arial"/>
                <a:ea typeface="ＭＳ Ｐゴシック" pitchFamily="34" charset="-128"/>
                <a:cs typeface="Arial"/>
              </a:rPr>
              <a:t>Smith.  </a:t>
            </a:r>
            <a:r>
              <a:rPr lang="en-US" sz="1600" dirty="0">
                <a:solidFill>
                  <a:prstClr val="black"/>
                </a:solidFill>
                <a:latin typeface="Arial"/>
                <a:ea typeface="ＭＳ Ｐゴシック" pitchFamily="34" charset="-128"/>
                <a:cs typeface="Arial"/>
              </a:rPr>
              <a:t>She says that was not the </a:t>
            </a:r>
            <a:r>
              <a:rPr lang="en-US" sz="1600" dirty="0" smtClean="0">
                <a:solidFill>
                  <a:prstClr val="black"/>
                </a:solidFill>
                <a:latin typeface="Arial"/>
                <a:ea typeface="ＭＳ Ｐゴシック" pitchFamily="34" charset="-128"/>
                <a:cs typeface="Arial"/>
              </a:rPr>
              <a:t>first </a:t>
            </a:r>
            <a:r>
              <a:rPr lang="en-US" sz="1600" dirty="0">
                <a:solidFill>
                  <a:prstClr val="black"/>
                </a:solidFill>
                <a:latin typeface="Arial"/>
                <a:ea typeface="ＭＳ Ｐゴシック" pitchFamily="34" charset="-128"/>
                <a:cs typeface="Arial"/>
              </a:rPr>
              <a:t>sexist remark she has heard from </a:t>
            </a:r>
            <a:r>
              <a:rPr lang="en-US" sz="1600" dirty="0" smtClean="0">
                <a:solidFill>
                  <a:prstClr val="black"/>
                </a:solidFill>
                <a:latin typeface="Arial"/>
                <a:ea typeface="ＭＳ Ｐゴシック" pitchFamily="34" charset="-128"/>
                <a:cs typeface="Arial"/>
              </a:rPr>
              <a:t>Evans</a:t>
            </a:r>
            <a:r>
              <a:rPr lang="en-US" sz="1600" dirty="0">
                <a:solidFill>
                  <a:prstClr val="black"/>
                </a:solidFill>
                <a:latin typeface="Arial"/>
                <a:ea typeface="ＭＳ Ｐゴシック" pitchFamily="34" charset="-128"/>
                <a:cs typeface="Arial"/>
              </a:rPr>
              <a:t>, and she doesn’t want to work  with him if that’s how he is going to talk </a:t>
            </a:r>
            <a:r>
              <a:rPr lang="en-US" sz="1600" dirty="0" smtClean="0">
                <a:solidFill>
                  <a:prstClr val="black"/>
                </a:solidFill>
                <a:latin typeface="Arial"/>
                <a:ea typeface="ＭＳ Ｐゴシック" pitchFamily="34" charset="-128"/>
                <a:cs typeface="Arial"/>
              </a:rPr>
              <a:t>about </a:t>
            </a:r>
            <a:r>
              <a:rPr lang="en-US" sz="1600" dirty="0">
                <a:solidFill>
                  <a:prstClr val="black"/>
                </a:solidFill>
                <a:latin typeface="Arial"/>
                <a:ea typeface="ＭＳ Ｐゴシック" pitchFamily="34" charset="-128"/>
                <a:cs typeface="Arial"/>
              </a:rPr>
              <a:t>women.  </a:t>
            </a:r>
            <a:r>
              <a:rPr lang="en-US" sz="1600" dirty="0" smtClean="0">
                <a:solidFill>
                  <a:prstClr val="black"/>
                </a:solidFill>
                <a:latin typeface="Arial"/>
                <a:ea typeface="ＭＳ Ｐゴシック" pitchFamily="34" charset="-128"/>
                <a:cs typeface="Arial"/>
              </a:rPr>
              <a:t>Tina also mentioned </a:t>
            </a:r>
            <a:r>
              <a:rPr lang="en-US" sz="1600" dirty="0">
                <a:solidFill>
                  <a:prstClr val="black"/>
                </a:solidFill>
                <a:latin typeface="Arial"/>
                <a:ea typeface="ＭＳ Ｐゴシック" pitchFamily="34" charset="-128"/>
                <a:cs typeface="Arial"/>
              </a:rPr>
              <a:t>that she was going to tell Ms. Robinson about the remarks when she </a:t>
            </a:r>
            <a:r>
              <a:rPr lang="en-US" sz="1600" dirty="0" smtClean="0">
                <a:solidFill>
                  <a:prstClr val="black"/>
                </a:solidFill>
                <a:latin typeface="Arial"/>
                <a:ea typeface="ＭＳ Ｐゴシック" pitchFamily="34" charset="-128"/>
                <a:cs typeface="Arial"/>
              </a:rPr>
              <a:t>returned </a:t>
            </a:r>
            <a:r>
              <a:rPr lang="en-US" sz="1600" dirty="0">
                <a:solidFill>
                  <a:prstClr val="black"/>
                </a:solidFill>
                <a:latin typeface="Arial"/>
                <a:ea typeface="ＭＳ Ｐゴシック" pitchFamily="34" charset="-128"/>
                <a:cs typeface="Arial"/>
              </a:rPr>
              <a:t>to the </a:t>
            </a:r>
            <a:r>
              <a:rPr lang="en-US" sz="1600" dirty="0" smtClean="0">
                <a:solidFill>
                  <a:prstClr val="black"/>
                </a:solidFill>
                <a:latin typeface="Arial"/>
                <a:ea typeface="ＭＳ Ｐゴシック" pitchFamily="34" charset="-128"/>
                <a:cs typeface="Arial"/>
              </a:rPr>
              <a:t>graduate offices </a:t>
            </a:r>
            <a:r>
              <a:rPr lang="en-US" sz="1600" dirty="0">
                <a:solidFill>
                  <a:prstClr val="black"/>
                </a:solidFill>
                <a:latin typeface="Arial"/>
                <a:ea typeface="ＭＳ Ｐゴシック" pitchFamily="34" charset="-128"/>
                <a:cs typeface="Arial"/>
              </a:rPr>
              <a:t>in the morning.  The next morning, </a:t>
            </a:r>
            <a:r>
              <a:rPr lang="en-US" sz="1600" dirty="0" smtClean="0">
                <a:solidFill>
                  <a:prstClr val="black"/>
                </a:solidFill>
                <a:latin typeface="Arial"/>
                <a:ea typeface="ＭＳ Ｐゴシック" pitchFamily="34" charset="-128"/>
                <a:cs typeface="Arial"/>
              </a:rPr>
              <a:t>Tina tells </a:t>
            </a:r>
            <a:r>
              <a:rPr lang="en-US" sz="1600" dirty="0">
                <a:solidFill>
                  <a:prstClr val="black"/>
                </a:solidFill>
                <a:latin typeface="Arial"/>
                <a:ea typeface="ＭＳ Ｐゴシック" pitchFamily="34" charset="-128"/>
                <a:cs typeface="Arial"/>
              </a:rPr>
              <a:t>Ms. Robinson about </a:t>
            </a:r>
            <a:r>
              <a:rPr lang="en-US" sz="1600" dirty="0" smtClean="0">
                <a:solidFill>
                  <a:prstClr val="black"/>
                </a:solidFill>
                <a:latin typeface="Arial"/>
                <a:ea typeface="ＭＳ Ｐゴシック" pitchFamily="34" charset="-128"/>
                <a:cs typeface="Arial"/>
              </a:rPr>
              <a:t>Evans</a:t>
            </a:r>
            <a:r>
              <a:rPr lang="en-US" sz="1600" dirty="0">
                <a:solidFill>
                  <a:prstClr val="black"/>
                </a:solidFill>
                <a:latin typeface="Arial"/>
                <a:ea typeface="ＭＳ Ｐゴシック" pitchFamily="34" charset="-128"/>
                <a:cs typeface="Arial"/>
              </a:rPr>
              <a:t>’ comments.  Ms. </a:t>
            </a:r>
            <a:r>
              <a:rPr lang="en-US" sz="1600" dirty="0" smtClean="0">
                <a:solidFill>
                  <a:prstClr val="black"/>
                </a:solidFill>
                <a:latin typeface="Arial"/>
                <a:ea typeface="ＭＳ Ｐゴシック" pitchFamily="34" charset="-128"/>
                <a:cs typeface="Arial"/>
              </a:rPr>
              <a:t>Robinson </a:t>
            </a:r>
            <a:r>
              <a:rPr lang="en-US" sz="1600" dirty="0">
                <a:solidFill>
                  <a:prstClr val="black"/>
                </a:solidFill>
                <a:latin typeface="Arial"/>
                <a:ea typeface="ＭＳ Ｐゴシック" pitchFamily="34" charset="-128"/>
                <a:cs typeface="Arial"/>
              </a:rPr>
              <a:t>becomes very angry and </a:t>
            </a:r>
            <a:r>
              <a:rPr lang="en-US" sz="1600" dirty="0" smtClean="0">
                <a:solidFill>
                  <a:prstClr val="black"/>
                </a:solidFill>
                <a:latin typeface="Arial"/>
                <a:ea typeface="ＭＳ Ｐゴシック" pitchFamily="34" charset="-128"/>
                <a:cs typeface="Arial"/>
              </a:rPr>
              <a:t>wants </a:t>
            </a:r>
            <a:r>
              <a:rPr lang="en-US" sz="1600" dirty="0">
                <a:solidFill>
                  <a:prstClr val="black"/>
                </a:solidFill>
                <a:latin typeface="Arial"/>
                <a:ea typeface="ＭＳ Ｐゴシック" pitchFamily="34" charset="-128"/>
                <a:cs typeface="Arial"/>
              </a:rPr>
              <a:t>to file a complaint with her </a:t>
            </a:r>
            <a:r>
              <a:rPr lang="en-US" sz="1600" dirty="0" smtClean="0">
                <a:solidFill>
                  <a:prstClr val="black"/>
                </a:solidFill>
                <a:latin typeface="Arial"/>
                <a:ea typeface="ＭＳ Ｐゴシック" pitchFamily="34" charset="-128"/>
                <a:cs typeface="Arial"/>
              </a:rPr>
              <a:t>professor, however she is worried that this could impact future assistantship opportunities working in the lab. </a:t>
            </a:r>
          </a:p>
          <a:p>
            <a:pPr lvl="0" indent="4763" eaLnBrk="0" fontAlgn="base" hangingPunct="0">
              <a:lnSpc>
                <a:spcPct val="114000"/>
              </a:lnSpc>
              <a:spcBef>
                <a:spcPct val="0"/>
              </a:spcBef>
              <a:spcAft>
                <a:spcPts val="600"/>
              </a:spcAft>
              <a:buClr>
                <a:srgbClr val="2D2901"/>
              </a:buClr>
              <a:buSzPct val="85000"/>
            </a:pPr>
            <a:endParaRPr lang="en-US" sz="1200" dirty="0">
              <a:solidFill>
                <a:prstClr val="black"/>
              </a:solidFill>
              <a:latin typeface="Arial"/>
              <a:ea typeface="ＭＳ Ｐゴシック" pitchFamily="34" charset="-128"/>
              <a:cs typeface="Arial"/>
            </a:endParaRPr>
          </a:p>
          <a:p>
            <a:pPr lvl="0" eaLnBrk="0" fontAlgn="base" hangingPunct="0">
              <a:lnSpc>
                <a:spcPct val="114000"/>
              </a:lnSpc>
              <a:spcBef>
                <a:spcPct val="0"/>
              </a:spcBef>
              <a:spcAft>
                <a:spcPts val="600"/>
              </a:spcAft>
              <a:buClr>
                <a:srgbClr val="2D2901"/>
              </a:buClr>
              <a:buSzPct val="85000"/>
              <a:tabLst>
                <a:tab pos="230188" algn="l"/>
              </a:tabLst>
            </a:pPr>
            <a:r>
              <a:rPr lang="en-US" sz="1200" b="1" dirty="0">
                <a:solidFill>
                  <a:prstClr val="black"/>
                </a:solidFill>
                <a:latin typeface="Arial"/>
                <a:ea typeface="ＭＳ Ｐゴシック" pitchFamily="34" charset="-128"/>
                <a:cs typeface="Arial"/>
              </a:rPr>
              <a:t>If sexually harassing behaviors appear to be described in the situation, answer “yes,” “no,” or “maybe” for the five questions below as they relate to the Sexual Harassment Checklist.</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a:solidFill>
                  <a:prstClr val="black"/>
                </a:solidFill>
                <a:latin typeface="Arial"/>
                <a:ea typeface="ＭＳ Ｐゴシック" pitchFamily="34" charset="-128"/>
                <a:cs typeface="Arial"/>
              </a:rPr>
              <a:t>Is the behavior sexual in nature?</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a:solidFill>
                  <a:prstClr val="black"/>
                </a:solidFill>
                <a:latin typeface="Arial"/>
                <a:ea typeface="ＭＳ Ｐゴシック" pitchFamily="34" charset="-128"/>
                <a:cs typeface="Arial"/>
              </a:rPr>
              <a:t>Is the behavior unwelcomed?</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smtClean="0">
                <a:solidFill>
                  <a:prstClr val="black"/>
                </a:solidFill>
                <a:latin typeface="Arial"/>
                <a:ea typeface="ＭＳ Ｐゴシック" pitchFamily="34" charset="-128"/>
                <a:cs typeface="Arial"/>
              </a:rPr>
              <a:t>Do </a:t>
            </a:r>
            <a:r>
              <a:rPr lang="en-US" sz="1200" dirty="0">
                <a:solidFill>
                  <a:prstClr val="black"/>
                </a:solidFill>
                <a:latin typeface="Arial"/>
                <a:ea typeface="ＭＳ Ｐゴシック" pitchFamily="34" charset="-128"/>
                <a:cs typeface="Arial"/>
              </a:rPr>
              <a:t>the elements of power, control, or influence exist?</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smtClean="0">
                <a:solidFill>
                  <a:prstClr val="black"/>
                </a:solidFill>
                <a:latin typeface="Arial"/>
                <a:ea typeface="ＭＳ Ｐゴシック" pitchFamily="34" charset="-128"/>
                <a:cs typeface="Arial"/>
              </a:rPr>
              <a:t>Does </a:t>
            </a:r>
            <a:r>
              <a:rPr lang="en-US" sz="1200" dirty="0">
                <a:solidFill>
                  <a:prstClr val="black"/>
                </a:solidFill>
                <a:latin typeface="Arial"/>
                <a:ea typeface="ＭＳ Ｐゴシック" pitchFamily="34" charset="-128"/>
                <a:cs typeface="Arial"/>
              </a:rPr>
              <a:t>the behavior create a hostile or offensive environment?</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smtClean="0">
                <a:solidFill>
                  <a:prstClr val="black"/>
                </a:solidFill>
                <a:latin typeface="Arial"/>
                <a:ea typeface="ＭＳ Ｐゴシック" pitchFamily="34" charset="-128"/>
                <a:cs typeface="Arial"/>
              </a:rPr>
              <a:t>Would </a:t>
            </a:r>
            <a:r>
              <a:rPr lang="en-US" sz="1200" dirty="0">
                <a:solidFill>
                  <a:prstClr val="black"/>
                </a:solidFill>
                <a:latin typeface="Arial"/>
                <a:ea typeface="ＭＳ Ｐゴシック" pitchFamily="34" charset="-128"/>
                <a:cs typeface="Arial"/>
              </a:rPr>
              <a:t>a reasonable person find the behavior to be inappropriate? </a:t>
            </a:r>
          </a:p>
        </p:txBody>
      </p:sp>
      <p:sp>
        <p:nvSpPr>
          <p:cNvPr id="3" name="TextBox 2"/>
          <p:cNvSpPr txBox="1"/>
          <p:nvPr/>
        </p:nvSpPr>
        <p:spPr>
          <a:xfrm>
            <a:off x="266699" y="866274"/>
            <a:ext cx="4141671" cy="369332"/>
          </a:xfrm>
          <a:prstGeom prst="rect">
            <a:avLst/>
          </a:prstGeom>
          <a:noFill/>
        </p:spPr>
        <p:txBody>
          <a:bodyPr wrap="square" rtlCol="0">
            <a:spAutoFit/>
          </a:bodyPr>
          <a:lstStyle/>
          <a:p>
            <a:r>
              <a:rPr lang="en-US" b="1" dirty="0" smtClean="0"/>
              <a:t>First Year Graduate Assistantship</a:t>
            </a:r>
            <a:endParaRPr lang="en-US" b="1" dirty="0"/>
          </a:p>
        </p:txBody>
      </p:sp>
    </p:spTree>
    <p:extLst>
      <p:ext uri="{BB962C8B-B14F-4D97-AF65-F5344CB8AC3E}">
        <p14:creationId xmlns:p14="http://schemas.microsoft.com/office/powerpoint/2010/main" val="1401333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66700" y="269507"/>
            <a:ext cx="1363579" cy="369332"/>
          </a:xfrm>
          <a:prstGeom prst="rect">
            <a:avLst/>
          </a:prstGeom>
          <a:noFill/>
        </p:spPr>
        <p:txBody>
          <a:bodyPr wrap="square" rtlCol="0">
            <a:spAutoFit/>
          </a:bodyPr>
          <a:lstStyle/>
          <a:p>
            <a:r>
              <a:rPr lang="en-US" b="1" u="sng" dirty="0" smtClean="0"/>
              <a:t>SCENARIO C</a:t>
            </a:r>
            <a:endParaRPr lang="en-US" b="1" u="sng" dirty="0"/>
          </a:p>
        </p:txBody>
      </p:sp>
      <p:sp>
        <p:nvSpPr>
          <p:cNvPr id="2" name="Rectangle 1"/>
          <p:cNvSpPr/>
          <p:nvPr/>
        </p:nvSpPr>
        <p:spPr>
          <a:xfrm>
            <a:off x="266699" y="1463041"/>
            <a:ext cx="11544300" cy="4918398"/>
          </a:xfrm>
          <a:prstGeom prst="rect">
            <a:avLst/>
          </a:prstGeom>
          <a:solidFill>
            <a:schemeClr val="bg1"/>
          </a:solidFill>
        </p:spPr>
        <p:txBody>
          <a:bodyPr wrap="square">
            <a:spAutoFit/>
          </a:bodyPr>
          <a:lstStyle/>
          <a:p>
            <a:pPr lvl="0" indent="4763" eaLnBrk="0" fontAlgn="base" hangingPunct="0">
              <a:lnSpc>
                <a:spcPct val="114000"/>
              </a:lnSpc>
              <a:spcBef>
                <a:spcPct val="0"/>
              </a:spcBef>
              <a:spcAft>
                <a:spcPts val="600"/>
              </a:spcAft>
              <a:buClr>
                <a:srgbClr val="2D2901"/>
              </a:buClr>
              <a:buSzPct val="85000"/>
              <a:tabLst>
                <a:tab pos="0" algn="l"/>
              </a:tabLst>
            </a:pPr>
            <a:r>
              <a:rPr lang="en-US" sz="1600" dirty="0" smtClean="0">
                <a:solidFill>
                  <a:prstClr val="black"/>
                </a:solidFill>
                <a:latin typeface="Arial"/>
                <a:ea typeface="ＭＳ Ｐゴシック" pitchFamily="34" charset="-128"/>
                <a:cs typeface="Arial"/>
              </a:rPr>
              <a:t>Mr. Ron </a:t>
            </a:r>
            <a:r>
              <a:rPr lang="en-US" sz="1600" dirty="0" err="1" smtClean="0">
                <a:solidFill>
                  <a:prstClr val="black"/>
                </a:solidFill>
                <a:latin typeface="Arial"/>
                <a:ea typeface="ＭＳ Ｐゴシック" pitchFamily="34" charset="-128"/>
                <a:cs typeface="Arial"/>
              </a:rPr>
              <a:t>Goodlad</a:t>
            </a:r>
            <a:r>
              <a:rPr lang="en-US" sz="1600" dirty="0" smtClean="0">
                <a:solidFill>
                  <a:prstClr val="black"/>
                </a:solidFill>
                <a:latin typeface="Arial"/>
                <a:ea typeface="ＭＳ Ｐゴシック" pitchFamily="34" charset="-128"/>
                <a:cs typeface="Arial"/>
              </a:rPr>
              <a:t>, a Junior undergraduate student, is working at his first archaeological field school.  The crew consists mostly of women and is located in one of the hottest parts of the Delta.  </a:t>
            </a:r>
            <a:r>
              <a:rPr lang="en-US" sz="1600" dirty="0">
                <a:solidFill>
                  <a:prstClr val="black"/>
                </a:solidFill>
                <a:latin typeface="Arial"/>
                <a:ea typeface="ＭＳ Ｐゴシック" pitchFamily="34" charset="-128"/>
                <a:cs typeface="Arial"/>
              </a:rPr>
              <a:t>One </a:t>
            </a:r>
            <a:r>
              <a:rPr lang="en-US" sz="1600" dirty="0" smtClean="0">
                <a:solidFill>
                  <a:prstClr val="black"/>
                </a:solidFill>
                <a:latin typeface="Arial"/>
                <a:ea typeface="ＭＳ Ｐゴシック" pitchFamily="34" charset="-128"/>
                <a:cs typeface="Arial"/>
              </a:rPr>
              <a:t>day</a:t>
            </a:r>
            <a:r>
              <a:rPr lang="en-US" sz="1600" dirty="0">
                <a:solidFill>
                  <a:prstClr val="black"/>
                </a:solidFill>
                <a:latin typeface="Arial"/>
                <a:ea typeface="ＭＳ Ｐゴシック" pitchFamily="34" charset="-128"/>
                <a:cs typeface="Arial"/>
              </a:rPr>
              <a:t>, </a:t>
            </a:r>
            <a:r>
              <a:rPr lang="en-US" sz="1600" dirty="0" smtClean="0">
                <a:solidFill>
                  <a:prstClr val="black"/>
                </a:solidFill>
                <a:latin typeface="Arial"/>
                <a:ea typeface="ＭＳ Ｐゴシック" pitchFamily="34" charset="-128"/>
                <a:cs typeface="Arial"/>
              </a:rPr>
              <a:t>Ron removes his shirt to apply some sun screen.  Fellow student Ms. Amber Sanders offers to apply sunscreen to Ron’s neck and shoulders to prevent sunburn.  As Amber helps Ron apply sunscreen, several other students begin whistling and making lewd comments. </a:t>
            </a:r>
          </a:p>
          <a:p>
            <a:pPr lvl="0" indent="4763" eaLnBrk="0" fontAlgn="base" hangingPunct="0">
              <a:lnSpc>
                <a:spcPct val="114000"/>
              </a:lnSpc>
              <a:spcBef>
                <a:spcPct val="0"/>
              </a:spcBef>
              <a:spcAft>
                <a:spcPts val="600"/>
              </a:spcAft>
              <a:buClr>
                <a:srgbClr val="2D2901"/>
              </a:buClr>
              <a:buSzPct val="85000"/>
              <a:tabLst>
                <a:tab pos="0" algn="l"/>
              </a:tabLst>
            </a:pPr>
            <a:r>
              <a:rPr lang="en-US" sz="1600" dirty="0" smtClean="0">
                <a:solidFill>
                  <a:prstClr val="black"/>
                </a:solidFill>
                <a:latin typeface="Arial"/>
                <a:ea typeface="ＭＳ Ｐゴシック" pitchFamily="34" charset="-128"/>
                <a:cs typeface="Arial"/>
              </a:rPr>
              <a:t>Later that evening, the field crew goes out for dinner and drinks.  After the crew has a few brews at the local bar, a few of the female crewmembers decide it would be funny to remove Ron’s shirt to check for sunburn.  After several failed attempts, Ron leaves the group to return to camp.  Amber remains behind and the group’s attention shifts to her</a:t>
            </a:r>
            <a:r>
              <a:rPr lang="en-US" sz="1600" dirty="0">
                <a:solidFill>
                  <a:prstClr val="black"/>
                </a:solidFill>
                <a:latin typeface="Arial"/>
                <a:ea typeface="ＭＳ Ｐゴシック" pitchFamily="34" charset="-128"/>
                <a:cs typeface="Arial"/>
              </a:rPr>
              <a:t>. This continues over the course of the field school causing tensions between Ron and Amber</a:t>
            </a:r>
            <a:r>
              <a:rPr lang="en-US" sz="1600" dirty="0" smtClean="0">
                <a:solidFill>
                  <a:prstClr val="black"/>
                </a:solidFill>
                <a:latin typeface="Arial"/>
                <a:ea typeface="ＭＳ Ｐゴシック" pitchFamily="34" charset="-128"/>
                <a:cs typeface="Arial"/>
              </a:rPr>
              <a:t>. Additionally</a:t>
            </a:r>
            <a:r>
              <a:rPr lang="en-US" sz="1600" dirty="0">
                <a:solidFill>
                  <a:prstClr val="black"/>
                </a:solidFill>
                <a:latin typeface="Arial"/>
                <a:ea typeface="ＭＳ Ｐゴシック" pitchFamily="34" charset="-128"/>
                <a:cs typeface="Arial"/>
              </a:rPr>
              <a:t>, </a:t>
            </a:r>
            <a:r>
              <a:rPr lang="en-US" sz="1600" dirty="0" smtClean="0">
                <a:solidFill>
                  <a:prstClr val="black"/>
                </a:solidFill>
                <a:latin typeface="Arial"/>
                <a:ea typeface="ＭＳ Ｐゴシック" pitchFamily="34" charset="-128"/>
                <a:cs typeface="Arial"/>
              </a:rPr>
              <a:t>Ron </a:t>
            </a:r>
            <a:r>
              <a:rPr lang="en-US" sz="1600" dirty="0">
                <a:solidFill>
                  <a:prstClr val="black"/>
                </a:solidFill>
                <a:latin typeface="Arial"/>
                <a:ea typeface="ＭＳ Ｐゴシック" pitchFamily="34" charset="-128"/>
                <a:cs typeface="Arial"/>
              </a:rPr>
              <a:t>is so embarrassed by </a:t>
            </a:r>
            <a:r>
              <a:rPr lang="en-US" sz="1600" dirty="0" smtClean="0">
                <a:solidFill>
                  <a:prstClr val="black"/>
                </a:solidFill>
                <a:latin typeface="Arial"/>
                <a:ea typeface="ＭＳ Ｐゴシック" pitchFamily="34" charset="-128"/>
                <a:cs typeface="Arial"/>
              </a:rPr>
              <a:t>this type of </a:t>
            </a:r>
            <a:r>
              <a:rPr lang="en-US" sz="1600" dirty="0">
                <a:solidFill>
                  <a:prstClr val="black"/>
                </a:solidFill>
                <a:latin typeface="Arial"/>
                <a:ea typeface="ＭＳ Ｐゴシック" pitchFamily="34" charset="-128"/>
                <a:cs typeface="Arial"/>
              </a:rPr>
              <a:t>attention </a:t>
            </a:r>
            <a:r>
              <a:rPr lang="en-US" sz="1600" dirty="0" smtClean="0">
                <a:solidFill>
                  <a:prstClr val="black"/>
                </a:solidFill>
                <a:latin typeface="Arial"/>
                <a:ea typeface="ＭＳ Ｐゴシック" pitchFamily="34" charset="-128"/>
                <a:cs typeface="Arial"/>
              </a:rPr>
              <a:t>he </a:t>
            </a:r>
            <a:r>
              <a:rPr lang="en-US" sz="1600" dirty="0">
                <a:solidFill>
                  <a:prstClr val="black"/>
                </a:solidFill>
                <a:latin typeface="Arial"/>
                <a:ea typeface="ＭＳ Ｐゴシック" pitchFamily="34" charset="-128"/>
                <a:cs typeface="Arial"/>
              </a:rPr>
              <a:t>drops out of the field school altogether. </a:t>
            </a:r>
          </a:p>
          <a:p>
            <a:pPr lvl="0" indent="4763" eaLnBrk="0" fontAlgn="base" hangingPunct="0">
              <a:lnSpc>
                <a:spcPct val="114000"/>
              </a:lnSpc>
              <a:spcBef>
                <a:spcPct val="0"/>
              </a:spcBef>
              <a:spcAft>
                <a:spcPts val="600"/>
              </a:spcAft>
              <a:buClr>
                <a:srgbClr val="2D2901"/>
              </a:buClr>
              <a:buSzPct val="85000"/>
            </a:pPr>
            <a:endParaRPr lang="en-US" sz="1200" dirty="0">
              <a:solidFill>
                <a:prstClr val="black"/>
              </a:solidFill>
              <a:latin typeface="Arial"/>
              <a:ea typeface="ＭＳ Ｐゴシック" pitchFamily="34" charset="-128"/>
              <a:cs typeface="Arial"/>
            </a:endParaRPr>
          </a:p>
          <a:p>
            <a:pPr lvl="0" eaLnBrk="0" fontAlgn="base" hangingPunct="0">
              <a:lnSpc>
                <a:spcPct val="114000"/>
              </a:lnSpc>
              <a:spcBef>
                <a:spcPct val="0"/>
              </a:spcBef>
              <a:spcAft>
                <a:spcPts val="600"/>
              </a:spcAft>
              <a:buClr>
                <a:srgbClr val="2D2901"/>
              </a:buClr>
              <a:buSzPct val="85000"/>
              <a:tabLst>
                <a:tab pos="230188" algn="l"/>
              </a:tabLst>
            </a:pPr>
            <a:r>
              <a:rPr lang="en-US" sz="1200" b="1" dirty="0">
                <a:solidFill>
                  <a:prstClr val="black"/>
                </a:solidFill>
                <a:latin typeface="Arial"/>
                <a:ea typeface="ＭＳ Ｐゴシック" pitchFamily="34" charset="-128"/>
                <a:cs typeface="Arial"/>
              </a:rPr>
              <a:t>If sexually harassing behaviors appear to be described in the situation, answer “yes,” “no,” or “maybe” for the five questions below as they relate to the Sexual Harassment Checklist.</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a:solidFill>
                  <a:prstClr val="black"/>
                </a:solidFill>
                <a:latin typeface="Arial"/>
                <a:ea typeface="ＭＳ Ｐゴシック" pitchFamily="34" charset="-128"/>
                <a:cs typeface="Arial"/>
              </a:rPr>
              <a:t>Is the behavior sexual in nature?</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a:solidFill>
                  <a:prstClr val="black"/>
                </a:solidFill>
                <a:latin typeface="Arial"/>
                <a:ea typeface="ＭＳ Ｐゴシック" pitchFamily="34" charset="-128"/>
                <a:cs typeface="Arial"/>
              </a:rPr>
              <a:t>Is the behavior unwelcomed?</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smtClean="0">
                <a:solidFill>
                  <a:prstClr val="black"/>
                </a:solidFill>
                <a:latin typeface="Arial"/>
                <a:ea typeface="ＭＳ Ｐゴシック" pitchFamily="34" charset="-128"/>
                <a:cs typeface="Arial"/>
              </a:rPr>
              <a:t>Do </a:t>
            </a:r>
            <a:r>
              <a:rPr lang="en-US" sz="1200" dirty="0">
                <a:solidFill>
                  <a:prstClr val="black"/>
                </a:solidFill>
                <a:latin typeface="Arial"/>
                <a:ea typeface="ＭＳ Ｐゴシック" pitchFamily="34" charset="-128"/>
                <a:cs typeface="Arial"/>
              </a:rPr>
              <a:t>the elements of power, control, or influence exist?</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smtClean="0">
                <a:solidFill>
                  <a:prstClr val="black"/>
                </a:solidFill>
                <a:latin typeface="Arial"/>
                <a:ea typeface="ＭＳ Ｐゴシック" pitchFamily="34" charset="-128"/>
                <a:cs typeface="Arial"/>
              </a:rPr>
              <a:t>Does </a:t>
            </a:r>
            <a:r>
              <a:rPr lang="en-US" sz="1200" dirty="0">
                <a:solidFill>
                  <a:prstClr val="black"/>
                </a:solidFill>
                <a:latin typeface="Arial"/>
                <a:ea typeface="ＭＳ Ｐゴシック" pitchFamily="34" charset="-128"/>
                <a:cs typeface="Arial"/>
              </a:rPr>
              <a:t>the behavior create a hostile or offensive environment?</a:t>
            </a:r>
          </a:p>
          <a:p>
            <a:pPr marL="227013" lvl="0" indent="-227013" eaLnBrk="0" fontAlgn="base" hangingPunct="0">
              <a:lnSpc>
                <a:spcPct val="114000"/>
              </a:lnSpc>
              <a:spcBef>
                <a:spcPct val="0"/>
              </a:spcBef>
              <a:spcAft>
                <a:spcPts val="600"/>
              </a:spcAft>
              <a:buClr>
                <a:srgbClr val="2D2901"/>
              </a:buClr>
              <a:buSzPct val="85000"/>
              <a:buFont typeface="Arial"/>
              <a:buChar char="•"/>
              <a:tabLst>
                <a:tab pos="230188" algn="l"/>
              </a:tabLst>
            </a:pPr>
            <a:r>
              <a:rPr lang="en-US" sz="1200" dirty="0" smtClean="0">
                <a:solidFill>
                  <a:prstClr val="black"/>
                </a:solidFill>
                <a:latin typeface="Arial"/>
                <a:ea typeface="ＭＳ Ｐゴシック" pitchFamily="34" charset="-128"/>
                <a:cs typeface="Arial"/>
              </a:rPr>
              <a:t>Would </a:t>
            </a:r>
            <a:r>
              <a:rPr lang="en-US" sz="1200" dirty="0">
                <a:solidFill>
                  <a:prstClr val="black"/>
                </a:solidFill>
                <a:latin typeface="Arial"/>
                <a:ea typeface="ＭＳ Ｐゴシック" pitchFamily="34" charset="-128"/>
                <a:cs typeface="Arial"/>
              </a:rPr>
              <a:t>a reasonable person find the behavior to be inappropriate? </a:t>
            </a:r>
          </a:p>
        </p:txBody>
      </p:sp>
      <p:sp>
        <p:nvSpPr>
          <p:cNvPr id="3" name="TextBox 2"/>
          <p:cNvSpPr txBox="1"/>
          <p:nvPr/>
        </p:nvSpPr>
        <p:spPr>
          <a:xfrm>
            <a:off x="266699" y="866274"/>
            <a:ext cx="4141671" cy="369332"/>
          </a:xfrm>
          <a:prstGeom prst="rect">
            <a:avLst/>
          </a:prstGeom>
          <a:noFill/>
        </p:spPr>
        <p:txBody>
          <a:bodyPr wrap="square" rtlCol="0">
            <a:spAutoFit/>
          </a:bodyPr>
          <a:lstStyle/>
          <a:p>
            <a:r>
              <a:rPr lang="en-US" b="1" dirty="0" smtClean="0"/>
              <a:t>Field School in August</a:t>
            </a:r>
            <a:endParaRPr lang="en-US" b="1" dirty="0"/>
          </a:p>
        </p:txBody>
      </p:sp>
    </p:spTree>
    <p:extLst>
      <p:ext uri="{BB962C8B-B14F-4D97-AF65-F5344CB8AC3E}">
        <p14:creationId xmlns:p14="http://schemas.microsoft.com/office/powerpoint/2010/main" val="3948296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62"/>
          <p:cNvGrpSpPr>
            <a:grpSpLocks/>
          </p:cNvGrpSpPr>
          <p:nvPr/>
        </p:nvGrpSpPr>
        <p:grpSpPr bwMode="auto">
          <a:xfrm>
            <a:off x="1487905" y="2677325"/>
            <a:ext cx="9144000" cy="3834846"/>
            <a:chOff x="-79465" y="1832432"/>
            <a:chExt cx="9143998" cy="3835548"/>
          </a:xfrm>
          <a:gradFill>
            <a:gsLst>
              <a:gs pos="26000">
                <a:srgbClr val="B00000"/>
              </a:gs>
              <a:gs pos="51000">
                <a:srgbClr val="FFFF00"/>
              </a:gs>
              <a:gs pos="71000">
                <a:srgbClr val="5A5A59">
                  <a:lumMod val="60000"/>
                  <a:lumOff val="40000"/>
                </a:srgbClr>
              </a:gs>
            </a:gsLst>
            <a:lin ang="10800000" scaled="1"/>
          </a:gradFill>
        </p:grpSpPr>
        <p:sp>
          <p:nvSpPr>
            <p:cNvPr id="5" name="Rectangle 4"/>
            <p:cNvSpPr/>
            <p:nvPr/>
          </p:nvSpPr>
          <p:spPr>
            <a:xfrm>
              <a:off x="-79465" y="1832432"/>
              <a:ext cx="9143998" cy="2286419"/>
            </a:xfrm>
            <a:prstGeom prst="rect">
              <a:avLst/>
            </a:prstGeom>
            <a:gradFill>
              <a:gsLst>
                <a:gs pos="26000">
                  <a:srgbClr val="B00000"/>
                </a:gs>
                <a:gs pos="51000">
                  <a:srgbClr val="FFFF00"/>
                </a:gs>
                <a:gs pos="71000">
                  <a:srgbClr val="5F6C36"/>
                </a:gs>
              </a:gsLst>
              <a:lin ang="10800000" scaled="1"/>
            </a:gradFill>
            <a:ln w="381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a:ea typeface="ＭＳ Ｐゴシック" pitchFamily="-65" charset="-128"/>
                <a:cs typeface="+mn-cs"/>
              </a:endParaRPr>
            </a:p>
          </p:txBody>
        </p:sp>
        <p:cxnSp>
          <p:nvCxnSpPr>
            <p:cNvPr id="6" name="Straight Arrow Connector 5"/>
            <p:cNvCxnSpPr/>
            <p:nvPr/>
          </p:nvCxnSpPr>
          <p:spPr>
            <a:xfrm>
              <a:off x="561706" y="3381214"/>
              <a:ext cx="7863838" cy="1588"/>
            </a:xfrm>
            <a:prstGeom prst="straightConnector1">
              <a:avLst/>
            </a:prstGeom>
            <a:grpFill/>
            <a:ln w="76200" cap="flat" cmpd="sng" algn="ctr">
              <a:solidFill>
                <a:sysClr val="windowText" lastClr="000000"/>
              </a:solidFill>
              <a:prstDash val="solid"/>
              <a:headEnd type="triangle" w="med" len="med"/>
              <a:tailEnd type="triangle" w="med" len="med"/>
            </a:ln>
            <a:effectLst/>
          </p:spPr>
        </p:cxnSp>
        <p:sp>
          <p:nvSpPr>
            <p:cNvPr id="7" name="TextBox 41"/>
            <p:cNvSpPr txBox="1">
              <a:spLocks noChangeArrowheads="1"/>
            </p:cNvSpPr>
            <p:nvPr/>
          </p:nvSpPr>
          <p:spPr bwMode="auto">
            <a:xfrm>
              <a:off x="1750534" y="2057412"/>
              <a:ext cx="1828911" cy="584882"/>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itchFamily="34" charset="0"/>
                  <a:ea typeface="ＭＳ Ｐゴシック" pitchFamily="34" charset="-128"/>
                </a:rPr>
                <a:t>Mutually flirtatious/playful</a:t>
              </a:r>
            </a:p>
          </p:txBody>
        </p:sp>
        <p:sp>
          <p:nvSpPr>
            <p:cNvPr id="8" name="TextBox 42"/>
            <p:cNvSpPr txBox="1">
              <a:spLocks noChangeArrowheads="1"/>
            </p:cNvSpPr>
            <p:nvPr/>
          </p:nvSpPr>
          <p:spPr bwMode="auto">
            <a:xfrm>
              <a:off x="3579222" y="2057401"/>
              <a:ext cx="1828800" cy="584882"/>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lumMod val="65000"/>
                      <a:lumOff val="35000"/>
                    </a:prstClr>
                  </a:solidFill>
                  <a:effectLst/>
                  <a:uLnTx/>
                  <a:uFillTx/>
                  <a:latin typeface="Arial" pitchFamily="34" charset="0"/>
                  <a:ea typeface="ＭＳ Ｐゴシック" pitchFamily="34" charset="-128"/>
                </a:rPr>
                <a:t>Inappropriate or non-mutual</a:t>
              </a:r>
            </a:p>
          </p:txBody>
        </p:sp>
        <p:sp>
          <p:nvSpPr>
            <p:cNvPr id="9" name="TextBox 43"/>
            <p:cNvSpPr txBox="1">
              <a:spLocks noChangeArrowheads="1"/>
            </p:cNvSpPr>
            <p:nvPr/>
          </p:nvSpPr>
          <p:spPr bwMode="auto">
            <a:xfrm>
              <a:off x="5406182" y="2057412"/>
              <a:ext cx="1828800" cy="584882"/>
            </a:xfrm>
            <a:prstGeom prst="rect">
              <a:avLst/>
            </a:prstGeom>
            <a:grp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itchFamily="34" charset="0"/>
                  <a:ea typeface="ＭＳ Ｐゴシック" pitchFamily="34" charset="-128"/>
                </a:rPr>
                <a:t>Sexual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itchFamily="34" charset="0"/>
                  <a:ea typeface="ＭＳ Ｐゴシック" pitchFamily="34" charset="-128"/>
                </a:rPr>
                <a:t>harassment</a:t>
              </a:r>
            </a:p>
          </p:txBody>
        </p:sp>
        <p:sp>
          <p:nvSpPr>
            <p:cNvPr id="10" name="TextBox 44"/>
            <p:cNvSpPr txBox="1">
              <a:spLocks noChangeArrowheads="1"/>
            </p:cNvSpPr>
            <p:nvPr/>
          </p:nvSpPr>
          <p:spPr bwMode="auto">
            <a:xfrm>
              <a:off x="7235733" y="2043751"/>
              <a:ext cx="1828800" cy="584882"/>
            </a:xfrm>
            <a:prstGeom prst="rect">
              <a:avLst/>
            </a:prstGeom>
            <a:grp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itchFamily="34" charset="0"/>
                  <a:ea typeface="ＭＳ Ｐゴシック" pitchFamily="34" charset="-128"/>
                </a:rPr>
                <a:t>Sexual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itchFamily="34" charset="0"/>
                  <a:ea typeface="ＭＳ Ｐゴシック" pitchFamily="34" charset="-128"/>
                </a:rPr>
                <a:t> assault</a:t>
              </a:r>
            </a:p>
          </p:txBody>
        </p:sp>
        <p:cxnSp>
          <p:nvCxnSpPr>
            <p:cNvPr id="11" name="Straight Arrow Connector 10"/>
            <p:cNvCxnSpPr/>
            <p:nvPr/>
          </p:nvCxnSpPr>
          <p:spPr>
            <a:xfrm flipH="1" flipV="1">
              <a:off x="4492534" y="3461775"/>
              <a:ext cx="1088" cy="1463308"/>
            </a:xfrm>
            <a:prstGeom prst="straightConnector1">
              <a:avLst/>
            </a:prstGeom>
            <a:grpFill/>
            <a:ln w="19050" cap="flat" cmpd="sng" algn="ctr">
              <a:solidFill>
                <a:sysClr val="windowText" lastClr="000000"/>
              </a:solidFill>
              <a:prstDash val="solid"/>
              <a:headEnd type="none" w="med" len="med"/>
              <a:tailEnd type="triangle" w="med" len="med"/>
            </a:ln>
            <a:effectLst/>
          </p:spPr>
        </p:cxnSp>
        <p:sp>
          <p:nvSpPr>
            <p:cNvPr id="12" name="TextBox 16"/>
            <p:cNvSpPr txBox="1">
              <a:spLocks noChangeArrowheads="1"/>
            </p:cNvSpPr>
            <p:nvPr/>
          </p:nvSpPr>
          <p:spPr bwMode="auto">
            <a:xfrm>
              <a:off x="-40276" y="2054680"/>
              <a:ext cx="1828800" cy="584882"/>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itchFamily="34" charset="0"/>
                  <a:ea typeface="ＭＳ Ｐゴシック" pitchFamily="34" charset="-128"/>
                </a:rPr>
                <a:t>Mutually consenting/safe</a:t>
              </a:r>
            </a:p>
          </p:txBody>
        </p:sp>
        <p:sp>
          <p:nvSpPr>
            <p:cNvPr id="13" name="TextBox 48"/>
            <p:cNvSpPr txBox="1">
              <a:spLocks noChangeArrowheads="1"/>
            </p:cNvSpPr>
            <p:nvPr/>
          </p:nvSpPr>
          <p:spPr bwMode="auto">
            <a:xfrm>
              <a:off x="3579222" y="4713698"/>
              <a:ext cx="1828800" cy="954282"/>
            </a:xfrm>
            <a:prstGeom prst="rect">
              <a:avLst/>
            </a:prstGeom>
            <a:grpFill/>
            <a:ln w="3175">
              <a:solidFill>
                <a:sysClr val="window" lastClr="FFFFFF"/>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pitchFamily="34" charset="0"/>
                  <a:ea typeface="ＭＳ Ｐゴシック" pitchFamily="34" charset="-128"/>
                </a:rPr>
                <a:t>Bystander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pitchFamily="34" charset="0"/>
                  <a:ea typeface="ＭＳ Ｐゴシック" pitchFamily="34" charset="-128"/>
                </a:rPr>
                <a:t>Intervention</a:t>
              </a:r>
              <a:r>
                <a:rPr kumimoji="0" lang="en-US" sz="1800" b="1" i="0" u="none" strike="noStrike" kern="0" cap="none" spc="0" normalizeH="0" baseline="0" noProof="0" dirty="0">
                  <a:ln>
                    <a:noFill/>
                  </a:ln>
                  <a:solidFill>
                    <a:prstClr val="black"/>
                  </a:solidFill>
                  <a:effectLst/>
                  <a:uLnTx/>
                  <a:uFillTx/>
                  <a:latin typeface="Arial" pitchFamily="34" charset="0"/>
                  <a:ea typeface="ＭＳ Ｐゴシック" pitchFamily="34" charset="-128"/>
                </a:rPr>
                <a:t> Opportunities</a:t>
              </a:r>
            </a:p>
          </p:txBody>
        </p:sp>
        <p:cxnSp>
          <p:nvCxnSpPr>
            <p:cNvPr id="14" name="Straight Arrow Connector 13"/>
            <p:cNvCxnSpPr/>
            <p:nvPr/>
          </p:nvCxnSpPr>
          <p:spPr>
            <a:xfrm flipV="1">
              <a:off x="5394959" y="3919063"/>
              <a:ext cx="2036718" cy="1097481"/>
            </a:xfrm>
            <a:prstGeom prst="straightConnector1">
              <a:avLst/>
            </a:prstGeom>
            <a:grpFill/>
            <a:ln w="19050" cap="flat" cmpd="sng" algn="ctr">
              <a:solidFill>
                <a:sysClr val="windowText" lastClr="000000"/>
              </a:solidFill>
              <a:prstDash val="solid"/>
              <a:headEnd type="none" w="med" len="med"/>
              <a:tailEnd type="triangle" w="med" len="med"/>
            </a:ln>
            <a:effectLst/>
          </p:spPr>
        </p:cxnSp>
      </p:grpSp>
      <p:cxnSp>
        <p:nvCxnSpPr>
          <p:cNvPr id="17" name="Straight Arrow Connector 16"/>
          <p:cNvCxnSpPr/>
          <p:nvPr/>
        </p:nvCxnSpPr>
        <p:spPr bwMode="auto">
          <a:xfrm flipH="1" flipV="1">
            <a:off x="2441494" y="4454324"/>
            <a:ext cx="2589825" cy="1425440"/>
          </a:xfrm>
          <a:prstGeom prst="straightConnector1">
            <a:avLst/>
          </a:prstGeom>
          <a:gradFill>
            <a:gsLst>
              <a:gs pos="26000">
                <a:srgbClr val="B00000"/>
              </a:gs>
              <a:gs pos="51000">
                <a:srgbClr val="FFFF00"/>
              </a:gs>
              <a:gs pos="71000">
                <a:srgbClr val="5A5A59">
                  <a:lumMod val="60000"/>
                  <a:lumOff val="40000"/>
                </a:srgbClr>
              </a:gs>
            </a:gsLst>
            <a:lin ang="10800000" scaled="1"/>
          </a:gradFill>
          <a:ln w="19050" cap="flat" cmpd="sng" algn="ctr">
            <a:solidFill>
              <a:sysClr val="windowText" lastClr="000000"/>
            </a:solidFill>
            <a:prstDash val="solid"/>
            <a:headEnd type="none" w="med" len="med"/>
            <a:tailEnd type="triangle" w="med" len="med"/>
          </a:ln>
          <a:effectLst/>
        </p:spPr>
      </p:cxnSp>
      <p:cxnSp>
        <p:nvCxnSpPr>
          <p:cNvPr id="18" name="Straight Arrow Connector 17"/>
          <p:cNvCxnSpPr/>
          <p:nvPr/>
        </p:nvCxnSpPr>
        <p:spPr bwMode="auto">
          <a:xfrm flipH="1" flipV="1">
            <a:off x="4580922" y="4425957"/>
            <a:ext cx="844550" cy="1074737"/>
          </a:xfrm>
          <a:prstGeom prst="straightConnector1">
            <a:avLst/>
          </a:prstGeom>
          <a:gradFill>
            <a:gsLst>
              <a:gs pos="26000">
                <a:srgbClr val="B00000"/>
              </a:gs>
              <a:gs pos="51000">
                <a:srgbClr val="FFFF00"/>
              </a:gs>
              <a:gs pos="71000">
                <a:srgbClr val="5A5A59">
                  <a:lumMod val="60000"/>
                  <a:lumOff val="40000"/>
                </a:srgbClr>
              </a:gs>
            </a:gsLst>
            <a:lin ang="10800000" scaled="1"/>
          </a:gradFill>
          <a:ln w="19050" cap="flat" cmpd="sng" algn="ctr">
            <a:solidFill>
              <a:sysClr val="windowText" lastClr="000000"/>
            </a:solidFill>
            <a:prstDash val="solid"/>
            <a:headEnd type="none" w="med" len="med"/>
            <a:tailEnd type="triangle" w="med" len="med"/>
          </a:ln>
          <a:effectLst/>
        </p:spPr>
      </p:cxnSp>
      <p:cxnSp>
        <p:nvCxnSpPr>
          <p:cNvPr id="19" name="Straight Arrow Connector 18"/>
          <p:cNvCxnSpPr/>
          <p:nvPr/>
        </p:nvCxnSpPr>
        <p:spPr bwMode="auto">
          <a:xfrm flipV="1">
            <a:off x="6611561" y="4423163"/>
            <a:ext cx="844550" cy="1076325"/>
          </a:xfrm>
          <a:prstGeom prst="straightConnector1">
            <a:avLst/>
          </a:prstGeom>
          <a:gradFill>
            <a:gsLst>
              <a:gs pos="26000">
                <a:srgbClr val="B00000"/>
              </a:gs>
              <a:gs pos="51000">
                <a:srgbClr val="FFFF00"/>
              </a:gs>
              <a:gs pos="71000">
                <a:srgbClr val="5A5A59">
                  <a:lumMod val="60000"/>
                  <a:lumOff val="40000"/>
                </a:srgbClr>
              </a:gs>
            </a:gsLst>
            <a:lin ang="10800000" scaled="1"/>
          </a:gradFill>
          <a:ln w="19050" cap="flat" cmpd="sng" algn="ctr">
            <a:solidFill>
              <a:sysClr val="windowText" lastClr="000000"/>
            </a:solidFill>
            <a:prstDash val="solid"/>
            <a:headEnd type="none" w="med" len="med"/>
            <a:tailEnd type="triangle" w="med" len="med"/>
          </a:ln>
          <a:effectLst/>
        </p:spPr>
      </p:cxnSp>
      <p:sp>
        <p:nvSpPr>
          <p:cNvPr id="20" name="TextBox 37"/>
          <p:cNvSpPr txBox="1">
            <a:spLocks noChangeArrowheads="1"/>
          </p:cNvSpPr>
          <p:nvPr/>
        </p:nvSpPr>
        <p:spPr bwMode="auto">
          <a:xfrm>
            <a:off x="1527094" y="2141432"/>
            <a:ext cx="2030412" cy="369887"/>
          </a:xfrm>
          <a:prstGeom prst="rect">
            <a:avLst/>
          </a:prstGeom>
          <a:solidFill>
            <a:schemeClr val="bg1"/>
          </a:solidFill>
          <a:ln w="9525">
            <a:noFill/>
            <a:miter lim="800000"/>
            <a:headEnd/>
            <a:tailEnd/>
          </a:ln>
        </p:spPr>
        <p:txBody>
          <a:bodyPr wrap="none">
            <a:spAutoFit/>
          </a:bodyPr>
          <a:lstStyle/>
          <a:p>
            <a:pPr fontAlgn="base">
              <a:spcBef>
                <a:spcPct val="0"/>
              </a:spcBef>
              <a:spcAft>
                <a:spcPct val="0"/>
              </a:spcAft>
            </a:pPr>
            <a:r>
              <a:rPr lang="en-US" b="1" dirty="0">
                <a:solidFill>
                  <a:prstClr val="black"/>
                </a:solidFill>
                <a:latin typeface="Arial" pitchFamily="34" charset="0"/>
                <a:ea typeface="ＭＳ Ｐゴシック" pitchFamily="34" charset="-128"/>
              </a:rPr>
              <a:t>Sexual Innuendo</a:t>
            </a:r>
          </a:p>
        </p:txBody>
      </p:sp>
      <p:sp>
        <p:nvSpPr>
          <p:cNvPr id="21" name="TextBox 38"/>
          <p:cNvSpPr txBox="1">
            <a:spLocks noChangeArrowheads="1"/>
          </p:cNvSpPr>
          <p:nvPr/>
        </p:nvSpPr>
        <p:spPr bwMode="auto">
          <a:xfrm>
            <a:off x="4752598" y="2139957"/>
            <a:ext cx="2405063" cy="368300"/>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b="1" dirty="0">
                <a:solidFill>
                  <a:prstClr val="black"/>
                </a:solidFill>
                <a:latin typeface="Arial" pitchFamily="34" charset="0"/>
                <a:ea typeface="ＭＳ Ｐゴシック" pitchFamily="34" charset="-128"/>
              </a:rPr>
              <a:t> Sexual Harassment</a:t>
            </a:r>
          </a:p>
        </p:txBody>
      </p:sp>
      <p:sp>
        <p:nvSpPr>
          <p:cNvPr id="22" name="TextBox 39"/>
          <p:cNvSpPr txBox="1">
            <a:spLocks noChangeArrowheads="1"/>
          </p:cNvSpPr>
          <p:nvPr/>
        </p:nvSpPr>
        <p:spPr bwMode="auto">
          <a:xfrm>
            <a:off x="8707103" y="2139957"/>
            <a:ext cx="1830387" cy="368300"/>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b="1" dirty="0">
                <a:solidFill>
                  <a:prstClr val="black"/>
                </a:solidFill>
                <a:latin typeface="Arial" pitchFamily="34" charset="0"/>
                <a:ea typeface="ＭＳ Ｐゴシック" pitchFamily="34" charset="-128"/>
              </a:rPr>
              <a:t>Sexual Assault</a:t>
            </a:r>
          </a:p>
        </p:txBody>
      </p:sp>
      <p:sp>
        <p:nvSpPr>
          <p:cNvPr id="24" name="TextBox 23"/>
          <p:cNvSpPr txBox="1"/>
          <p:nvPr/>
        </p:nvSpPr>
        <p:spPr>
          <a:xfrm>
            <a:off x="2503111" y="195392"/>
            <a:ext cx="7258050" cy="523220"/>
          </a:xfrm>
          <a:prstGeom prst="rect">
            <a:avLst/>
          </a:prstGeom>
          <a:noFill/>
        </p:spPr>
        <p:txBody>
          <a:bodyPr wrap="square" rtlCol="0">
            <a:spAutoFit/>
          </a:bodyPr>
          <a:lstStyle/>
          <a:p>
            <a:pPr algn="ctr"/>
            <a:r>
              <a:rPr lang="en-US" sz="2800" b="1" dirty="0" smtClean="0"/>
              <a:t>AWARENESS AND PREVENTION</a:t>
            </a:r>
            <a:endParaRPr lang="en-US" sz="2800" b="1" dirty="0"/>
          </a:p>
        </p:txBody>
      </p:sp>
      <p:sp>
        <p:nvSpPr>
          <p:cNvPr id="25" name="TextBox 24"/>
          <p:cNvSpPr txBox="1"/>
          <p:nvPr/>
        </p:nvSpPr>
        <p:spPr>
          <a:xfrm>
            <a:off x="333375" y="892749"/>
            <a:ext cx="11734800" cy="646331"/>
          </a:xfrm>
          <a:prstGeom prst="rect">
            <a:avLst/>
          </a:prstGeom>
          <a:solidFill>
            <a:schemeClr val="bg1"/>
          </a:solidFill>
        </p:spPr>
        <p:txBody>
          <a:bodyPr wrap="square" rtlCol="0">
            <a:spAutoFit/>
          </a:bodyPr>
          <a:lstStyle/>
          <a:p>
            <a:r>
              <a:rPr lang="en-US" dirty="0" smtClean="0"/>
              <a:t>If you are witness to Sexual Harassment and/or instances of Sexual Assault, </a:t>
            </a:r>
            <a:r>
              <a:rPr lang="en-US" b="1" dirty="0" smtClean="0"/>
              <a:t>DO NOT BE SILENT</a:t>
            </a:r>
            <a:r>
              <a:rPr lang="en-US" dirty="0" smtClean="0"/>
              <a:t>.  As a bystander, you can help build a culture of accountability and prevention.</a:t>
            </a:r>
            <a:endParaRPr lang="en-US" dirty="0"/>
          </a:p>
        </p:txBody>
      </p:sp>
    </p:spTree>
    <p:extLst>
      <p:ext uri="{BB962C8B-B14F-4D97-AF65-F5344CB8AC3E}">
        <p14:creationId xmlns:p14="http://schemas.microsoft.com/office/powerpoint/2010/main" val="201232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56008" y="146590"/>
            <a:ext cx="8297862" cy="685800"/>
          </a:xfrm>
          <a:prstGeom prst="rect">
            <a:avLst/>
          </a:prstGeom>
        </p:spPr>
        <p:txBody>
          <a:bodyPr/>
          <a:lstStyle/>
          <a:p>
            <a:pPr algn="ctr" fontAlgn="base">
              <a:spcBef>
                <a:spcPct val="0"/>
              </a:spcBef>
              <a:spcAft>
                <a:spcPct val="0"/>
              </a:spcAft>
              <a:defRPr/>
            </a:pPr>
            <a:r>
              <a:rPr lang="en-US" sz="600" spc="-100" dirty="0">
                <a:ln w="3200">
                  <a:noFill/>
                  <a:prstDash val="solid"/>
                  <a:round/>
                </a:ln>
                <a:solidFill>
                  <a:prstClr val="black"/>
                </a:solidFill>
                <a:latin typeface="Arial" pitchFamily="34" charset="0"/>
                <a:ea typeface="MS PGothic" pitchFamily="34" charset="-128"/>
                <a:cs typeface="Arial" pitchFamily="34" charset="0"/>
              </a:rPr>
              <a:t/>
            </a:r>
            <a:br>
              <a:rPr lang="en-US" sz="600" spc="-100" dirty="0">
                <a:ln w="3200">
                  <a:noFill/>
                  <a:prstDash val="solid"/>
                  <a:round/>
                </a:ln>
                <a:solidFill>
                  <a:prstClr val="black"/>
                </a:solidFill>
                <a:latin typeface="Arial" pitchFamily="34" charset="0"/>
                <a:ea typeface="MS PGothic" pitchFamily="34" charset="-128"/>
                <a:cs typeface="Arial" pitchFamily="34" charset="0"/>
              </a:rPr>
            </a:br>
            <a:r>
              <a:rPr lang="en-US" sz="3200" b="1" spc="-100" dirty="0">
                <a:ln w="3200">
                  <a:noFill/>
                  <a:prstDash val="solid"/>
                  <a:round/>
                </a:ln>
                <a:solidFill>
                  <a:prstClr val="black"/>
                </a:solidFill>
                <a:latin typeface="Arial" pitchFamily="34" charset="0"/>
                <a:ea typeface="MS PGothic" pitchFamily="34" charset="-128"/>
                <a:cs typeface="Arial" pitchFamily="34" charset="0"/>
              </a:rPr>
              <a:t>Bystander Intervention </a:t>
            </a:r>
            <a:r>
              <a:rPr lang="en-US" sz="3200" b="1" spc="-100" dirty="0" smtClean="0">
                <a:ln w="3200">
                  <a:noFill/>
                  <a:prstDash val="solid"/>
                  <a:round/>
                </a:ln>
                <a:solidFill>
                  <a:prstClr val="black"/>
                </a:solidFill>
                <a:latin typeface="Arial" pitchFamily="34" charset="0"/>
                <a:ea typeface="MS PGothic" pitchFamily="34" charset="-128"/>
                <a:cs typeface="Arial" pitchFamily="34" charset="0"/>
              </a:rPr>
              <a:t>Process</a:t>
            </a:r>
            <a:endParaRPr lang="en-US" sz="3200" b="1" spc="-100" dirty="0">
              <a:ln w="3200">
                <a:noFill/>
                <a:prstDash val="solid"/>
                <a:round/>
              </a:ln>
              <a:solidFill>
                <a:prstClr val="black"/>
              </a:solidFill>
              <a:latin typeface="Arial" pitchFamily="34" charset="0"/>
              <a:ea typeface="MS PGothic" pitchFamily="34" charset="-128"/>
              <a:cs typeface="Arial" pitchFamily="34" charset="0"/>
            </a:endParaRPr>
          </a:p>
        </p:txBody>
      </p:sp>
      <p:grpSp>
        <p:nvGrpSpPr>
          <p:cNvPr id="5" name="Group 4"/>
          <p:cNvGrpSpPr/>
          <p:nvPr/>
        </p:nvGrpSpPr>
        <p:grpSpPr>
          <a:xfrm>
            <a:off x="2262950" y="1180733"/>
            <a:ext cx="7598664" cy="1043778"/>
            <a:chOff x="0" y="2302"/>
            <a:chExt cx="7598664" cy="1043778"/>
          </a:xfrm>
          <a:scene3d>
            <a:camera prst="orthographicFront"/>
            <a:lightRig rig="flat" dir="t"/>
          </a:scene3d>
        </p:grpSpPr>
        <p:sp>
          <p:nvSpPr>
            <p:cNvPr id="6" name="Up Arrow Callout 5"/>
            <p:cNvSpPr/>
            <p:nvPr/>
          </p:nvSpPr>
          <p:spPr>
            <a:xfrm rot="10800000">
              <a:off x="0" y="2302"/>
              <a:ext cx="7598664" cy="1043778"/>
            </a:xfrm>
            <a:prstGeom prst="upArrowCallout">
              <a:avLst/>
            </a:prstGeom>
            <a:blipFill>
              <a:blip r:embed="rId3">
                <a:duotone>
                  <a:srgbClr val="FAC931">
                    <a:shade val="50000"/>
                    <a:hueOff val="33949"/>
                    <a:satOff val="1931"/>
                    <a:lumOff val="14520"/>
                    <a:alphaOff val="0"/>
                    <a:shade val="63000"/>
                    <a:tint val="82000"/>
                  </a:srgbClr>
                  <a:srgbClr val="FAC931">
                    <a:shade val="50000"/>
                    <a:hueOff val="33949"/>
                    <a:satOff val="1931"/>
                    <a:lumOff val="14520"/>
                    <a:alphaOff val="0"/>
                    <a:tint val="10000"/>
                    <a:satMod val="400000"/>
                  </a:srgbClr>
                </a:duotone>
              </a:blip>
              <a:tile tx="0" ty="0" sx="40000" sy="40000" flip="none" algn="tl"/>
            </a:blipFill>
            <a:ln>
              <a:noFill/>
            </a:ln>
            <a:effectLst>
              <a:outerShdw blurRad="95000" rotWithShape="0">
                <a:srgbClr val="000000">
                  <a:alpha val="50000"/>
                </a:srgbClr>
              </a:outerShdw>
              <a:softEdge rad="12700"/>
            </a:effectLst>
            <a:sp3d prstMaterial="dkEdge">
              <a:bevelT w="8200" h="38100"/>
            </a:sp3d>
          </p:spPr>
        </p:sp>
        <p:sp>
          <p:nvSpPr>
            <p:cNvPr id="7" name="Up Arrow Callout 4"/>
            <p:cNvSpPr/>
            <p:nvPr/>
          </p:nvSpPr>
          <p:spPr>
            <a:xfrm rot="21600000">
              <a:off x="0" y="2302"/>
              <a:ext cx="7598664" cy="678216"/>
            </a:xfrm>
            <a:prstGeom prst="rect">
              <a:avLst/>
            </a:prstGeom>
            <a:noFill/>
            <a:ln>
              <a:noFill/>
            </a:ln>
            <a:effectLst/>
            <a:sp3d/>
          </p:spPr>
          <p:txBody>
            <a:bodyPr lIns="170688" tIns="170688" rIns="170688" bIns="170688" spcCol="1270" anchor="ctr"/>
            <a:lstStyle/>
            <a:p>
              <a:pPr marL="0" marR="0" lvl="0" indent="0" algn="ctr" defTabSz="1066800" eaLnBrk="1" fontAlgn="base"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Notice </a:t>
              </a:r>
              <a:r>
                <a:rPr kumimoji="0" lang="en-US" sz="2400" b="0" i="0" u="none" strike="noStrike" kern="0" cap="none" spc="0" normalizeH="0" baseline="0" noProof="0" dirty="0">
                  <a:ln>
                    <a:noFill/>
                  </a:ln>
                  <a:solidFill>
                    <a:prstClr val="black"/>
                  </a:solidFill>
                  <a:effectLst/>
                  <a:uLnTx/>
                  <a:uFillTx/>
                  <a:latin typeface="Arial" pitchFamily="34" charset="0"/>
                  <a:ea typeface="+mn-ea"/>
                  <a:cs typeface="Arial" pitchFamily="34" charset="0"/>
                </a:rPr>
                <a:t>the event along a continuum of behaviors</a:t>
              </a:r>
            </a:p>
          </p:txBody>
        </p:sp>
      </p:grpSp>
      <p:grpSp>
        <p:nvGrpSpPr>
          <p:cNvPr id="8" name="Group 7"/>
          <p:cNvGrpSpPr/>
          <p:nvPr/>
        </p:nvGrpSpPr>
        <p:grpSpPr>
          <a:xfrm>
            <a:off x="2262950" y="2272532"/>
            <a:ext cx="7598664" cy="1043778"/>
            <a:chOff x="0" y="1035901"/>
            <a:chExt cx="7598664" cy="1043778"/>
          </a:xfrm>
          <a:scene3d>
            <a:camera prst="orthographicFront"/>
            <a:lightRig rig="flat" dir="t"/>
          </a:scene3d>
        </p:grpSpPr>
        <p:sp>
          <p:nvSpPr>
            <p:cNvPr id="9" name="Up Arrow Callout 8"/>
            <p:cNvSpPr/>
            <p:nvPr/>
          </p:nvSpPr>
          <p:spPr>
            <a:xfrm rot="10800000">
              <a:off x="0" y="1035901"/>
              <a:ext cx="7598664" cy="1043778"/>
            </a:xfrm>
            <a:prstGeom prst="upArrowCallout">
              <a:avLst/>
            </a:prstGeom>
            <a:blipFill>
              <a:blip r:embed="rId3">
                <a:duotone>
                  <a:srgbClr val="FAC931">
                    <a:shade val="50000"/>
                    <a:hueOff val="67898"/>
                    <a:satOff val="3862"/>
                    <a:lumOff val="29039"/>
                    <a:alphaOff val="0"/>
                    <a:shade val="63000"/>
                    <a:tint val="82000"/>
                  </a:srgbClr>
                  <a:srgbClr val="FAC931">
                    <a:shade val="50000"/>
                    <a:hueOff val="67898"/>
                    <a:satOff val="3862"/>
                    <a:lumOff val="29039"/>
                    <a:alphaOff val="0"/>
                    <a:tint val="10000"/>
                    <a:satMod val="400000"/>
                  </a:srgbClr>
                </a:duotone>
              </a:blip>
              <a:tile tx="0" ty="0" sx="40000" sy="40000" flip="none" algn="tl"/>
            </a:blipFill>
            <a:ln>
              <a:noFill/>
            </a:ln>
            <a:effectLst>
              <a:outerShdw blurRad="95000" rotWithShape="0">
                <a:srgbClr val="000000">
                  <a:alpha val="50000"/>
                </a:srgbClr>
              </a:outerShdw>
              <a:softEdge rad="12700"/>
            </a:effectLst>
            <a:sp3d prstMaterial="dkEdge">
              <a:bevelT w="8200" h="38100"/>
            </a:sp3d>
          </p:spPr>
        </p:sp>
        <p:sp>
          <p:nvSpPr>
            <p:cNvPr id="10" name="Up Arrow Callout 4"/>
            <p:cNvSpPr/>
            <p:nvPr/>
          </p:nvSpPr>
          <p:spPr>
            <a:xfrm rot="21600000">
              <a:off x="0" y="1035901"/>
              <a:ext cx="7598664" cy="678216"/>
            </a:xfrm>
            <a:prstGeom prst="rect">
              <a:avLst/>
            </a:prstGeom>
            <a:noFill/>
            <a:ln>
              <a:noFill/>
            </a:ln>
            <a:effectLst/>
            <a:sp3d/>
          </p:spPr>
          <p:txBody>
            <a:bodyPr lIns="170688" tIns="170688" rIns="170688" bIns="170688" spcCol="1270" anchor="ctr"/>
            <a:lstStyle/>
            <a:p>
              <a:pPr marL="0" marR="0" lvl="0" indent="0" algn="ctr" defTabSz="1066800" eaLnBrk="1" fontAlgn="base"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Interpret </a:t>
              </a:r>
              <a:r>
                <a:rPr kumimoji="0" lang="en-US" sz="2400" b="0" i="0" u="none" strike="noStrike" kern="0" cap="none" spc="0" normalizeH="0" baseline="0" noProof="0" dirty="0">
                  <a:ln>
                    <a:noFill/>
                  </a:ln>
                  <a:solidFill>
                    <a:prstClr val="black"/>
                  </a:solidFill>
                  <a:effectLst/>
                  <a:uLnTx/>
                  <a:uFillTx/>
                  <a:latin typeface="Arial" pitchFamily="34" charset="0"/>
                  <a:ea typeface="+mn-ea"/>
                  <a:cs typeface="Arial" pitchFamily="34" charset="0"/>
                </a:rPr>
                <a:t>the event or behavior as a problem</a:t>
              </a:r>
            </a:p>
          </p:txBody>
        </p:sp>
      </p:grpSp>
      <p:grpSp>
        <p:nvGrpSpPr>
          <p:cNvPr id="11" name="Group 10"/>
          <p:cNvGrpSpPr/>
          <p:nvPr/>
        </p:nvGrpSpPr>
        <p:grpSpPr>
          <a:xfrm>
            <a:off x="2262950" y="3367353"/>
            <a:ext cx="7663978" cy="1054663"/>
            <a:chOff x="-65314" y="2069499"/>
            <a:chExt cx="7663978" cy="1054663"/>
          </a:xfrm>
          <a:scene3d>
            <a:camera prst="orthographicFront"/>
            <a:lightRig rig="flat" dir="t"/>
          </a:scene3d>
        </p:grpSpPr>
        <p:sp>
          <p:nvSpPr>
            <p:cNvPr id="12" name="Up Arrow Callout 11"/>
            <p:cNvSpPr/>
            <p:nvPr/>
          </p:nvSpPr>
          <p:spPr>
            <a:xfrm rot="10800000">
              <a:off x="-65314" y="2080384"/>
              <a:ext cx="7598664" cy="1043778"/>
            </a:xfrm>
            <a:prstGeom prst="upArrowCallout">
              <a:avLst/>
            </a:prstGeom>
            <a:blipFill>
              <a:blip r:embed="rId3">
                <a:duotone>
                  <a:srgbClr val="FAC931">
                    <a:shade val="50000"/>
                    <a:hueOff val="67898"/>
                    <a:satOff val="3862"/>
                    <a:lumOff val="29039"/>
                    <a:alphaOff val="0"/>
                    <a:shade val="63000"/>
                    <a:tint val="82000"/>
                  </a:srgbClr>
                  <a:srgbClr val="FAC931">
                    <a:shade val="50000"/>
                    <a:hueOff val="67898"/>
                    <a:satOff val="3862"/>
                    <a:lumOff val="29039"/>
                    <a:alphaOff val="0"/>
                    <a:tint val="10000"/>
                    <a:satMod val="400000"/>
                  </a:srgbClr>
                </a:duotone>
              </a:blip>
              <a:tile tx="0" ty="0" sx="40000" sy="40000" flip="none" algn="tl"/>
            </a:blipFill>
            <a:ln>
              <a:noFill/>
            </a:ln>
            <a:effectLst>
              <a:outerShdw blurRad="95000" rotWithShape="0">
                <a:srgbClr val="000000">
                  <a:alpha val="50000"/>
                </a:srgbClr>
              </a:outerShdw>
              <a:softEdge rad="12700"/>
            </a:effectLst>
            <a:sp3d prstMaterial="dkEdge">
              <a:bevelT w="8200" h="38100"/>
            </a:sp3d>
          </p:spPr>
        </p:sp>
        <p:sp>
          <p:nvSpPr>
            <p:cNvPr id="13" name="Up Arrow Callout 4"/>
            <p:cNvSpPr/>
            <p:nvPr/>
          </p:nvSpPr>
          <p:spPr>
            <a:xfrm rot="21600000">
              <a:off x="0" y="2069499"/>
              <a:ext cx="7598664" cy="678216"/>
            </a:xfrm>
            <a:prstGeom prst="rect">
              <a:avLst/>
            </a:prstGeom>
            <a:noFill/>
            <a:ln>
              <a:noFill/>
            </a:ln>
            <a:effectLst/>
            <a:sp3d/>
          </p:spPr>
          <p:txBody>
            <a:bodyPr lIns="170688" tIns="170688" rIns="170688" bIns="170688" spcCol="1270" anchor="ctr"/>
            <a:lstStyle/>
            <a:p>
              <a:pPr marL="0" marR="0" lvl="0" indent="0" algn="ctr" defTabSz="1066800" eaLnBrk="1" fontAlgn="base"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Feel </a:t>
              </a:r>
              <a:r>
                <a:rPr kumimoji="0" lang="en-US" sz="2400" b="0" i="0" u="none" strike="noStrike" kern="0" cap="none" spc="0" normalizeH="0" baseline="0" noProof="0" dirty="0">
                  <a:ln>
                    <a:noFill/>
                  </a:ln>
                  <a:solidFill>
                    <a:prstClr val="black"/>
                  </a:solidFill>
                  <a:effectLst/>
                  <a:uLnTx/>
                  <a:uFillTx/>
                  <a:latin typeface="Arial" pitchFamily="34" charset="0"/>
                  <a:ea typeface="+mn-ea"/>
                  <a:cs typeface="Arial" pitchFamily="34" charset="0"/>
                </a:rPr>
                <a:t>responsible for solving the problem</a:t>
              </a:r>
            </a:p>
          </p:txBody>
        </p:sp>
      </p:grpSp>
      <p:grpSp>
        <p:nvGrpSpPr>
          <p:cNvPr id="14" name="Group 13"/>
          <p:cNvGrpSpPr/>
          <p:nvPr/>
        </p:nvGrpSpPr>
        <p:grpSpPr>
          <a:xfrm>
            <a:off x="2262950" y="4420904"/>
            <a:ext cx="7598664" cy="1043778"/>
            <a:chOff x="0" y="3103097"/>
            <a:chExt cx="7598664" cy="1043778"/>
          </a:xfrm>
          <a:scene3d>
            <a:camera prst="orthographicFront"/>
            <a:lightRig rig="flat" dir="t"/>
          </a:scene3d>
        </p:grpSpPr>
        <p:sp>
          <p:nvSpPr>
            <p:cNvPr id="15" name="Up Arrow Callout 14"/>
            <p:cNvSpPr/>
            <p:nvPr/>
          </p:nvSpPr>
          <p:spPr>
            <a:xfrm rot="10800000">
              <a:off x="0" y="3103097"/>
              <a:ext cx="7598664" cy="1043778"/>
            </a:xfrm>
            <a:prstGeom prst="upArrowCallout">
              <a:avLst/>
            </a:prstGeom>
            <a:blipFill>
              <a:blip r:embed="rId3">
                <a:duotone>
                  <a:srgbClr val="FAC931">
                    <a:shade val="50000"/>
                    <a:hueOff val="33949"/>
                    <a:satOff val="1931"/>
                    <a:lumOff val="14520"/>
                    <a:alphaOff val="0"/>
                    <a:shade val="63000"/>
                    <a:tint val="82000"/>
                  </a:srgbClr>
                  <a:srgbClr val="FAC931">
                    <a:shade val="50000"/>
                    <a:hueOff val="33949"/>
                    <a:satOff val="1931"/>
                    <a:lumOff val="14520"/>
                    <a:alphaOff val="0"/>
                    <a:tint val="10000"/>
                    <a:satMod val="400000"/>
                  </a:srgbClr>
                </a:duotone>
              </a:blip>
              <a:tile tx="0" ty="0" sx="40000" sy="40000" flip="none" algn="tl"/>
            </a:blipFill>
            <a:ln>
              <a:noFill/>
            </a:ln>
            <a:effectLst>
              <a:outerShdw blurRad="95000" rotWithShape="0">
                <a:srgbClr val="000000">
                  <a:alpha val="50000"/>
                </a:srgbClr>
              </a:outerShdw>
              <a:softEdge rad="12700"/>
            </a:effectLst>
            <a:sp3d prstMaterial="dkEdge">
              <a:bevelT w="8200" h="38100"/>
            </a:sp3d>
          </p:spPr>
        </p:sp>
        <p:sp>
          <p:nvSpPr>
            <p:cNvPr id="16" name="Up Arrow Callout 4"/>
            <p:cNvSpPr/>
            <p:nvPr/>
          </p:nvSpPr>
          <p:spPr>
            <a:xfrm rot="21600000">
              <a:off x="0" y="3103097"/>
              <a:ext cx="7598664" cy="678216"/>
            </a:xfrm>
            <a:prstGeom prst="rect">
              <a:avLst/>
            </a:prstGeom>
            <a:noFill/>
            <a:ln>
              <a:noFill/>
            </a:ln>
            <a:effectLst/>
            <a:sp3d/>
          </p:spPr>
          <p:txBody>
            <a:bodyPr lIns="170688" tIns="170688" rIns="170688" bIns="170688" spcCol="1270" anchor="ctr"/>
            <a:lstStyle/>
            <a:p>
              <a:pPr marL="0" marR="0" lvl="0" indent="0" algn="ctr" defTabSz="1066800" eaLnBrk="1" fontAlgn="base"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Choose </a:t>
              </a:r>
              <a:r>
                <a:rPr kumimoji="0" lang="en-US" sz="2400" b="0" i="0" u="none" strike="noStrike" kern="0" cap="none" spc="0" normalizeH="0" baseline="0" noProof="0" dirty="0">
                  <a:ln>
                    <a:noFill/>
                  </a:ln>
                  <a:solidFill>
                    <a:prstClr val="black"/>
                  </a:solidFill>
                  <a:effectLst/>
                  <a:uLnTx/>
                  <a:uFillTx/>
                  <a:latin typeface="Arial" pitchFamily="34" charset="0"/>
                  <a:ea typeface="+mn-ea"/>
                  <a:cs typeface="Arial" pitchFamily="34" charset="0"/>
                </a:rPr>
                <a:t>how to intervene</a:t>
              </a:r>
            </a:p>
          </p:txBody>
        </p:sp>
      </p:grpSp>
      <p:sp>
        <p:nvSpPr>
          <p:cNvPr id="20" name="Rectangle 19"/>
          <p:cNvSpPr/>
          <p:nvPr/>
        </p:nvSpPr>
        <p:spPr>
          <a:xfrm>
            <a:off x="2262950" y="5561202"/>
            <a:ext cx="7598664" cy="678659"/>
          </a:xfrm>
          <a:prstGeom prst="rect">
            <a:avLst/>
          </a:prstGeom>
          <a:blipFill>
            <a:blip r:embed="rId3">
              <a:duotone>
                <a:srgbClr val="FAC931">
                  <a:shade val="50000"/>
                  <a:hueOff val="0"/>
                  <a:satOff val="0"/>
                  <a:lumOff val="0"/>
                  <a:alphaOff val="0"/>
                  <a:shade val="63000"/>
                  <a:tint val="82000"/>
                </a:srgbClr>
                <a:srgbClr val="FAC931">
                  <a:shade val="50000"/>
                  <a:hueOff val="0"/>
                  <a:satOff val="0"/>
                  <a:lumOff val="0"/>
                  <a:alphaOff val="0"/>
                  <a:tint val="10000"/>
                  <a:satMod val="400000"/>
                </a:srgb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p:spPr>
      </p:sp>
      <p:sp>
        <p:nvSpPr>
          <p:cNvPr id="21" name="Rectangle 20"/>
          <p:cNvSpPr/>
          <p:nvPr/>
        </p:nvSpPr>
        <p:spPr>
          <a:xfrm>
            <a:off x="2056008" y="5626979"/>
            <a:ext cx="7598664" cy="678659"/>
          </a:xfrm>
          <a:prstGeom prst="rect">
            <a:avLst/>
          </a:prstGeom>
          <a:noFill/>
          <a:ln>
            <a:noFill/>
          </a:ln>
          <a:effectLst/>
          <a:scene3d>
            <a:camera prst="orthographicFront"/>
            <a:lightRig rig="flat" dir="t"/>
          </a:scene3d>
          <a:sp3d/>
        </p:spPr>
        <p:txBody>
          <a:bodyPr lIns="170688" tIns="170688" rIns="170688" bIns="170688" spcCol="1270" anchor="ctr"/>
          <a:lstStyle/>
          <a:p>
            <a:pPr marL="0" marR="0" lvl="0" indent="0" algn="ctr" defTabSz="1066800" eaLnBrk="1" fontAlgn="base" latinLnBrk="0" hangingPunct="1">
              <a:lnSpc>
                <a:spcPct val="90000"/>
              </a:lnSpc>
              <a:spcBef>
                <a:spcPct val="0"/>
              </a:spcBef>
              <a:spcAft>
                <a:spcPct val="35000"/>
              </a:spcAft>
              <a:buClrTx/>
              <a:buSzTx/>
              <a:buFontTx/>
              <a:buNone/>
              <a:tabLst/>
              <a:defRPr/>
            </a:pPr>
            <a:r>
              <a:rPr lang="en-US" sz="2400" kern="0" dirty="0">
                <a:solidFill>
                  <a:prstClr val="black"/>
                </a:solidFill>
                <a:latin typeface="Arial" pitchFamily="34" charset="0"/>
                <a:cs typeface="Arial" pitchFamily="34" charset="0"/>
              </a:rPr>
              <a:t> </a:t>
            </a:r>
            <a:r>
              <a:rPr lang="en-US" sz="2400" kern="0" dirty="0" smtClean="0">
                <a:solidFill>
                  <a:prstClr val="black"/>
                </a:solidFill>
                <a:latin typeface="Arial" pitchFamily="34" charset="0"/>
                <a:cs typeface="Arial" pitchFamily="34" charset="0"/>
              </a:rPr>
              <a:t>  </a:t>
            </a:r>
            <a:r>
              <a:rPr kumimoji="0" lang="en-US" sz="24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2400" b="1"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BUILD THE CULTURE OF PREVENTION</a:t>
            </a:r>
            <a:endParaRPr kumimoji="0" lang="en-US" sz="24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569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56008" y="146590"/>
            <a:ext cx="8297862" cy="685800"/>
          </a:xfrm>
          <a:prstGeom prst="rect">
            <a:avLst/>
          </a:prstGeom>
        </p:spPr>
        <p:txBody>
          <a:bodyPr/>
          <a:lstStyle/>
          <a:p>
            <a:pPr algn="ctr" fontAlgn="base">
              <a:spcBef>
                <a:spcPct val="0"/>
              </a:spcBef>
              <a:spcAft>
                <a:spcPct val="0"/>
              </a:spcAft>
              <a:defRPr/>
            </a:pPr>
            <a:r>
              <a:rPr lang="en-US" sz="600" spc="-100" dirty="0">
                <a:ln w="3200">
                  <a:noFill/>
                  <a:prstDash val="solid"/>
                  <a:round/>
                </a:ln>
                <a:solidFill>
                  <a:prstClr val="black"/>
                </a:solidFill>
                <a:latin typeface="Arial" pitchFamily="34" charset="0"/>
                <a:ea typeface="MS PGothic" pitchFamily="34" charset="-128"/>
                <a:cs typeface="Arial" pitchFamily="34" charset="0"/>
              </a:rPr>
              <a:t/>
            </a:r>
            <a:br>
              <a:rPr lang="en-US" sz="600" spc="-100" dirty="0">
                <a:ln w="3200">
                  <a:noFill/>
                  <a:prstDash val="solid"/>
                  <a:round/>
                </a:ln>
                <a:solidFill>
                  <a:prstClr val="black"/>
                </a:solidFill>
                <a:latin typeface="Arial" pitchFamily="34" charset="0"/>
                <a:ea typeface="MS PGothic" pitchFamily="34" charset="-128"/>
                <a:cs typeface="Arial" pitchFamily="34" charset="0"/>
              </a:rPr>
            </a:br>
            <a:r>
              <a:rPr lang="en-US" sz="3200" b="1" spc="-100" dirty="0">
                <a:ln w="3200">
                  <a:noFill/>
                  <a:prstDash val="solid"/>
                  <a:round/>
                </a:ln>
                <a:solidFill>
                  <a:prstClr val="black"/>
                </a:solidFill>
                <a:latin typeface="Arial" pitchFamily="34" charset="0"/>
                <a:ea typeface="MS PGothic" pitchFamily="34" charset="-128"/>
                <a:cs typeface="Arial" pitchFamily="34" charset="0"/>
              </a:rPr>
              <a:t>Bystander Intervention </a:t>
            </a:r>
            <a:r>
              <a:rPr lang="en-US" sz="3200" b="1" spc="-100" dirty="0" smtClean="0">
                <a:ln w="3200">
                  <a:noFill/>
                  <a:prstDash val="solid"/>
                  <a:round/>
                </a:ln>
                <a:solidFill>
                  <a:prstClr val="black"/>
                </a:solidFill>
                <a:latin typeface="Arial" pitchFamily="34" charset="0"/>
                <a:ea typeface="MS PGothic" pitchFamily="34" charset="-128"/>
                <a:cs typeface="Arial" pitchFamily="34" charset="0"/>
              </a:rPr>
              <a:t>Techniques</a:t>
            </a:r>
            <a:endParaRPr lang="en-US" sz="3200" b="1" spc="-100" dirty="0">
              <a:ln w="3200">
                <a:noFill/>
                <a:prstDash val="solid"/>
                <a:round/>
              </a:ln>
              <a:solidFill>
                <a:prstClr val="black"/>
              </a:solidFill>
              <a:latin typeface="Arial" pitchFamily="34" charset="0"/>
              <a:ea typeface="MS PGothic" pitchFamily="34" charset="-128"/>
              <a:cs typeface="Arial" pitchFamily="34" charset="0"/>
            </a:endParaRPr>
          </a:p>
        </p:txBody>
      </p:sp>
      <p:sp>
        <p:nvSpPr>
          <p:cNvPr id="22" name="Content Placeholder 18"/>
          <p:cNvSpPr>
            <a:spLocks noGrp="1"/>
          </p:cNvSpPr>
          <p:nvPr>
            <p:ph sz="half" idx="1"/>
          </p:nvPr>
        </p:nvSpPr>
        <p:spPr>
          <a:xfrm>
            <a:off x="2198189" y="1164386"/>
            <a:ext cx="3402152" cy="5023439"/>
          </a:xfrm>
          <a:solidFill>
            <a:schemeClr val="bg1"/>
          </a:solidFill>
        </p:spPr>
        <p:txBody>
          <a:bodyPr/>
          <a:lstStyle/>
          <a:p>
            <a:pPr>
              <a:buFont typeface="Arial" panose="020B0604020202020204" pitchFamily="34" charset="0"/>
              <a:buChar char="•"/>
            </a:pPr>
            <a:r>
              <a:rPr lang="en-US" sz="2000" b="0" dirty="0" smtClean="0"/>
              <a:t>Do something</a:t>
            </a:r>
          </a:p>
          <a:p>
            <a:pPr>
              <a:buFont typeface="Arial" panose="020B0604020202020204" pitchFamily="34" charset="0"/>
              <a:buChar char="•"/>
            </a:pPr>
            <a:r>
              <a:rPr lang="en-US" sz="2000" b="0" dirty="0" smtClean="0"/>
              <a:t>Change </a:t>
            </a:r>
            <a:r>
              <a:rPr lang="en-US" sz="2000" dirty="0"/>
              <a:t>s</a:t>
            </a:r>
            <a:r>
              <a:rPr lang="en-US" sz="2000" b="0" dirty="0" smtClean="0"/>
              <a:t>ubject </a:t>
            </a:r>
            <a:r>
              <a:rPr lang="en-US" sz="2000" dirty="0"/>
              <a:t>m</a:t>
            </a:r>
            <a:r>
              <a:rPr lang="en-US" sz="2000" b="0" dirty="0" smtClean="0"/>
              <a:t>atter</a:t>
            </a:r>
          </a:p>
          <a:p>
            <a:pPr>
              <a:buFont typeface="Arial" panose="020B0604020202020204" pitchFamily="34" charset="0"/>
              <a:buChar char="•"/>
            </a:pPr>
            <a:r>
              <a:rPr lang="en-US" sz="2000" b="0" dirty="0" smtClean="0"/>
              <a:t>Distract the offender</a:t>
            </a:r>
          </a:p>
          <a:p>
            <a:pPr>
              <a:buFont typeface="Arial" panose="020B0604020202020204" pitchFamily="34" charset="0"/>
              <a:buChar char="•"/>
            </a:pPr>
            <a:r>
              <a:rPr lang="en-US" sz="2000" b="0" dirty="0" smtClean="0"/>
              <a:t>Remove </a:t>
            </a:r>
            <a:r>
              <a:rPr lang="en-US" sz="2000" dirty="0"/>
              <a:t>v</a:t>
            </a:r>
            <a:r>
              <a:rPr lang="en-US" sz="2000" b="0" dirty="0" smtClean="0"/>
              <a:t>ictim from hostile environment</a:t>
            </a:r>
          </a:p>
          <a:p>
            <a:pPr>
              <a:buFont typeface="Arial" panose="020B0604020202020204" pitchFamily="34" charset="0"/>
              <a:buChar char="•"/>
            </a:pPr>
            <a:r>
              <a:rPr lang="en-US" sz="2000" b="0" dirty="0" smtClean="0"/>
              <a:t>Cause an interruption</a:t>
            </a:r>
          </a:p>
          <a:p>
            <a:pPr>
              <a:buFont typeface="Arial" panose="020B0604020202020204" pitchFamily="34" charset="0"/>
              <a:buChar char="•"/>
            </a:pPr>
            <a:r>
              <a:rPr lang="en-US" sz="2000" b="0" dirty="0" smtClean="0"/>
              <a:t>Serve as an </a:t>
            </a:r>
            <a:r>
              <a:rPr lang="en-US" sz="2000" dirty="0" smtClean="0"/>
              <a:t>a</a:t>
            </a:r>
            <a:r>
              <a:rPr lang="en-US" sz="2000" b="0" dirty="0" smtClean="0"/>
              <a:t>lly to the victim</a:t>
            </a:r>
          </a:p>
          <a:p>
            <a:pPr>
              <a:buFont typeface="Arial" panose="020B0604020202020204" pitchFamily="34" charset="0"/>
              <a:buChar char="•"/>
            </a:pPr>
            <a:r>
              <a:rPr lang="en-US" sz="2000" dirty="0"/>
              <a:t>Call for </a:t>
            </a:r>
            <a:r>
              <a:rPr lang="en-US" sz="2000" dirty="0" smtClean="0"/>
              <a:t>help</a:t>
            </a:r>
            <a:endParaRPr lang="en-US" sz="2000" dirty="0"/>
          </a:p>
          <a:p>
            <a:pPr>
              <a:buFont typeface="Arial" panose="020B0604020202020204" pitchFamily="34" charset="0"/>
              <a:buChar char="•"/>
            </a:pPr>
            <a:r>
              <a:rPr lang="en-US" sz="2000" b="0" dirty="0" smtClean="0"/>
              <a:t>Be a part of the solution, not a part of the problem</a:t>
            </a:r>
            <a:endParaRPr lang="en-US" sz="2000" b="0" dirty="0"/>
          </a:p>
        </p:txBody>
      </p:sp>
      <p:pic>
        <p:nvPicPr>
          <p:cNvPr id="2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88" t="10349" r="26067" b="8885"/>
          <a:stretch/>
        </p:blipFill>
        <p:spPr bwMode="auto">
          <a:xfrm>
            <a:off x="8346375" y="2428318"/>
            <a:ext cx="3083625" cy="35785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2465"/>
          <a:stretch/>
        </p:blipFill>
        <p:spPr bwMode="auto">
          <a:xfrm>
            <a:off x="6738339" y="1904598"/>
            <a:ext cx="1684109" cy="23129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62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66675" y="-14288"/>
            <a:ext cx="12125325" cy="1042988"/>
          </a:xfrm>
          <a:prstGeom prst="rect">
            <a:avLst/>
          </a:prstGeom>
        </p:spPr>
        <p:txBody>
          <a:bodyPr/>
          <a:lstStyle/>
          <a:p>
            <a:pPr algn="ctr" fontAlgn="base">
              <a:spcBef>
                <a:spcPct val="0"/>
              </a:spcBef>
              <a:spcAft>
                <a:spcPct val="0"/>
              </a:spcAft>
              <a:defRPr/>
            </a:pPr>
            <a:r>
              <a:rPr lang="en-US" sz="2800" b="1" spc="-100" dirty="0" smtClean="0">
                <a:ln w="3200">
                  <a:noFill/>
                  <a:prstDash val="solid"/>
                  <a:round/>
                </a:ln>
                <a:solidFill>
                  <a:prstClr val="black"/>
                </a:solidFill>
                <a:latin typeface="Arial" pitchFamily="34" charset="0"/>
                <a:ea typeface="MS PGothic" pitchFamily="34" charset="-128"/>
                <a:cs typeface="Arial" pitchFamily="34" charset="0"/>
              </a:rPr>
              <a:t>SEAC Leadership and Membership Responsibilities for </a:t>
            </a:r>
            <a:r>
              <a:rPr lang="en-US" sz="2800" b="1" spc="-100" dirty="0">
                <a:ln w="3200">
                  <a:noFill/>
                  <a:prstDash val="solid"/>
                  <a:round/>
                </a:ln>
                <a:solidFill>
                  <a:prstClr val="black"/>
                </a:solidFill>
                <a:latin typeface="Arial" pitchFamily="34" charset="0"/>
                <a:ea typeface="MS PGothic" pitchFamily="34" charset="-128"/>
                <a:cs typeface="Arial" pitchFamily="34" charset="0"/>
              </a:rPr>
              <a:t>Prevention</a:t>
            </a:r>
          </a:p>
        </p:txBody>
      </p:sp>
      <p:sp>
        <p:nvSpPr>
          <p:cNvPr id="5" name="Rectangle 3"/>
          <p:cNvSpPr txBox="1">
            <a:spLocks noChangeArrowheads="1"/>
          </p:cNvSpPr>
          <p:nvPr/>
        </p:nvSpPr>
        <p:spPr bwMode="auto">
          <a:xfrm>
            <a:off x="513514" y="841709"/>
            <a:ext cx="11411786" cy="4092241"/>
          </a:xfrm>
          <a:prstGeom prst="rect">
            <a:avLst/>
          </a:prstGeom>
          <a:solidFill>
            <a:schemeClr val="bg2">
              <a:lumMod val="90000"/>
              <a:alpha val="75000"/>
            </a:schemeClr>
          </a:solidFill>
          <a:ln w="9525">
            <a:noFill/>
            <a:miter lim="800000"/>
            <a:headEnd/>
            <a:tailEnd/>
          </a:ln>
        </p:spPr>
        <p:txBody>
          <a:bodyPr/>
          <a:lstStyle/>
          <a:p>
            <a:pPr marL="228600" lvl="1" indent="-228600" fontAlgn="base">
              <a:lnSpc>
                <a:spcPct val="114000"/>
              </a:lnSpc>
              <a:spcBef>
                <a:spcPct val="0"/>
              </a:spcBef>
              <a:spcAft>
                <a:spcPts val="600"/>
              </a:spcAft>
              <a:buClr>
                <a:srgbClr val="222613"/>
              </a:buClr>
              <a:buSzPct val="100000"/>
            </a:pPr>
            <a:r>
              <a:rPr lang="en-US" sz="3600" b="1" dirty="0" smtClean="0">
                <a:solidFill>
                  <a:prstClr val="black"/>
                </a:solidFill>
                <a:latin typeface="Arial" pitchFamily="34" charset="0"/>
                <a:ea typeface="ＭＳ Ｐゴシック" pitchFamily="34" charset="-128"/>
              </a:rPr>
              <a:t>SEAC will strive to:</a:t>
            </a:r>
            <a:endParaRPr lang="en-US" sz="3600" b="1" dirty="0">
              <a:solidFill>
                <a:prstClr val="black"/>
              </a:solidFill>
              <a:latin typeface="Arial" pitchFamily="34" charset="0"/>
              <a:ea typeface="ＭＳ Ｐゴシック" pitchFamily="34" charset="-128"/>
            </a:endParaRPr>
          </a:p>
          <a:p>
            <a:pPr marL="228600" lvl="1" indent="-228600" fontAlgn="base">
              <a:lnSpc>
                <a:spcPct val="114000"/>
              </a:lnSpc>
              <a:spcBef>
                <a:spcPct val="0"/>
              </a:spcBef>
              <a:spcAft>
                <a:spcPts val="600"/>
              </a:spcAft>
              <a:buClr>
                <a:srgbClr val="222613"/>
              </a:buClr>
              <a:buSzPct val="100000"/>
              <a:buFont typeface="Wingdings" pitchFamily="2" charset="2"/>
              <a:buChar char="v"/>
            </a:pPr>
            <a:r>
              <a:rPr lang="en-US" sz="2800" b="1" dirty="0">
                <a:solidFill>
                  <a:prstClr val="black"/>
                </a:solidFill>
                <a:latin typeface="Arial" pitchFamily="34" charset="0"/>
                <a:ea typeface="ＭＳ Ｐゴシック" pitchFamily="34" charset="-128"/>
              </a:rPr>
              <a:t>Lead by example</a:t>
            </a:r>
          </a:p>
          <a:p>
            <a:pPr marL="228600" lvl="1" indent="-228600" fontAlgn="base">
              <a:lnSpc>
                <a:spcPct val="114000"/>
              </a:lnSpc>
              <a:spcBef>
                <a:spcPct val="0"/>
              </a:spcBef>
              <a:spcAft>
                <a:spcPts val="600"/>
              </a:spcAft>
              <a:buClr>
                <a:srgbClr val="222613"/>
              </a:buClr>
              <a:buSzPct val="100000"/>
              <a:buFont typeface="Wingdings" pitchFamily="2" charset="2"/>
              <a:buChar char="v"/>
            </a:pPr>
            <a:r>
              <a:rPr lang="en-US" sz="2800" b="1" dirty="0">
                <a:solidFill>
                  <a:prstClr val="black"/>
                </a:solidFill>
                <a:latin typeface="Arial" pitchFamily="34" charset="0"/>
                <a:ea typeface="ＭＳ Ｐゴシック" pitchFamily="34" charset="-128"/>
              </a:rPr>
              <a:t>Establish a climate of prevention</a:t>
            </a:r>
          </a:p>
          <a:p>
            <a:pPr marL="228600" lvl="1" indent="-228600" fontAlgn="base">
              <a:lnSpc>
                <a:spcPct val="114000"/>
              </a:lnSpc>
              <a:spcBef>
                <a:spcPct val="0"/>
              </a:spcBef>
              <a:spcAft>
                <a:spcPts val="600"/>
              </a:spcAft>
              <a:buClr>
                <a:srgbClr val="222613"/>
              </a:buClr>
              <a:buSzPct val="100000"/>
              <a:buFont typeface="Wingdings" pitchFamily="2" charset="2"/>
              <a:buChar char="v"/>
            </a:pPr>
            <a:r>
              <a:rPr lang="en-US" sz="2800" b="1" dirty="0">
                <a:solidFill>
                  <a:prstClr val="black"/>
                </a:solidFill>
                <a:latin typeface="Arial" pitchFamily="34" charset="0"/>
                <a:ea typeface="ＭＳ Ｐゴシック" pitchFamily="34" charset="-128"/>
              </a:rPr>
              <a:t>Post written </a:t>
            </a:r>
            <a:r>
              <a:rPr lang="en-US" sz="2800" b="1" dirty="0" smtClean="0">
                <a:solidFill>
                  <a:prstClr val="black"/>
                </a:solidFill>
                <a:latin typeface="Arial" pitchFamily="34" charset="0"/>
                <a:ea typeface="ＭＳ Ｐゴシック" pitchFamily="34" charset="-128"/>
              </a:rPr>
              <a:t>sexual </a:t>
            </a:r>
            <a:r>
              <a:rPr lang="en-US" sz="2800" b="1" dirty="0">
                <a:solidFill>
                  <a:prstClr val="black"/>
                </a:solidFill>
                <a:latin typeface="Arial" pitchFamily="34" charset="0"/>
                <a:ea typeface="ＭＳ Ｐゴシック" pitchFamily="34" charset="-128"/>
              </a:rPr>
              <a:t>assault and sexual harassment policy letters and victim services </a:t>
            </a:r>
            <a:r>
              <a:rPr lang="en-US" sz="2800" b="1" dirty="0" smtClean="0">
                <a:solidFill>
                  <a:prstClr val="black"/>
                </a:solidFill>
                <a:latin typeface="Arial" pitchFamily="34" charset="0"/>
                <a:ea typeface="ＭＳ Ｐゴシック" pitchFamily="34" charset="-128"/>
              </a:rPr>
              <a:t>information at member </a:t>
            </a:r>
            <a:r>
              <a:rPr lang="en-US" sz="2800" b="1" dirty="0" smtClean="0">
                <a:solidFill>
                  <a:prstClr val="black"/>
                </a:solidFill>
                <a:latin typeface="Arial" pitchFamily="34" charset="0"/>
                <a:ea typeface="ＭＳ Ｐゴシック" pitchFamily="34" charset="-128"/>
              </a:rPr>
              <a:t>institutions</a:t>
            </a:r>
            <a:endParaRPr lang="en-US" sz="2800" b="1"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3779133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txBox="1">
            <a:spLocks/>
          </p:cNvSpPr>
          <p:nvPr/>
        </p:nvSpPr>
        <p:spPr>
          <a:xfrm>
            <a:off x="2932671" y="331328"/>
            <a:ext cx="6203092" cy="895960"/>
          </a:xfrm>
          <a:prstGeom prst="rect">
            <a:avLst/>
          </a:prstGeom>
          <a:ln>
            <a:noFill/>
          </a:ln>
          <a:effectLst/>
        </p:spPr>
        <p:txBody>
          <a:bodyPr vert="horz" lIns="91440" tIns="0" rIns="91440" bIns="0" rtlCol="0" anchor="t" anchorCtr="0">
            <a:noAutofit/>
          </a:bodyPr>
          <a:lstStyle>
            <a:lvl1pPr algn="r" rtl="0" eaLnBrk="0" fontAlgn="base" hangingPunct="0">
              <a:spcBef>
                <a:spcPct val="0"/>
              </a:spcBef>
              <a:spcAft>
                <a:spcPct val="0"/>
              </a:spcAft>
              <a:defRPr lang="en-US" sz="3200" b="0" i="0" kern="1200" spc="0">
                <a:ln w="3200">
                  <a:noFill/>
                  <a:prstDash val="solid"/>
                  <a:round/>
                </a:ln>
                <a:solidFill>
                  <a:srgbClr val="141313"/>
                </a:solidFill>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noProof="0" dirty="0" smtClean="0">
                <a:solidFill>
                  <a:sysClr val="windowText" lastClr="000000"/>
                </a:solidFill>
              </a:rPr>
              <a:t>Additional </a:t>
            </a:r>
            <a:r>
              <a:rPr kumimoji="0" lang="en-US" sz="3600" b="1" i="0" u="none" strike="noStrike" kern="1200" cap="none" spc="0" normalizeH="0" baseline="0" noProof="0" dirty="0" smtClean="0">
                <a:ln w="3200">
                  <a:noFill/>
                  <a:prstDash val="solid"/>
                  <a:round/>
                </a:ln>
                <a:solidFill>
                  <a:sysClr val="windowText" lastClr="000000"/>
                </a:solidFill>
                <a:effectLst/>
                <a:uLnTx/>
                <a:uFillTx/>
                <a:latin typeface="Arial"/>
                <a:ea typeface="ＭＳ Ｐゴシック" pitchFamily="34" charset="-128"/>
                <a:cs typeface="Arial"/>
              </a:rPr>
              <a:t>Resources</a:t>
            </a:r>
          </a:p>
          <a:p>
            <a:pPr lvl="0" algn="ctr">
              <a:defRPr/>
            </a:pPr>
            <a:r>
              <a:rPr lang="en-US" sz="1800" b="1" dirty="0"/>
              <a:t>Y</a:t>
            </a:r>
            <a:r>
              <a:rPr lang="en-US" sz="1800" b="1" dirty="0" smtClean="0"/>
              <a:t>our </a:t>
            </a:r>
            <a:r>
              <a:rPr lang="en-US" sz="1800" b="1" dirty="0"/>
              <a:t>S</a:t>
            </a:r>
            <a:r>
              <a:rPr lang="en-US" sz="1800" b="1" dirty="0" smtClean="0"/>
              <a:t>tate </a:t>
            </a:r>
            <a:r>
              <a:rPr lang="en-US" sz="1800" b="1" dirty="0"/>
              <a:t>and </a:t>
            </a:r>
            <a:r>
              <a:rPr lang="en-US" sz="1800" b="1" dirty="0" smtClean="0"/>
              <a:t>City </a:t>
            </a:r>
            <a:r>
              <a:rPr lang="en-US" sz="1800" b="1" dirty="0"/>
              <a:t>M</a:t>
            </a:r>
            <a:r>
              <a:rPr lang="en-US" sz="1800" b="1" dirty="0" smtClean="0"/>
              <a:t>ay </a:t>
            </a:r>
            <a:r>
              <a:rPr lang="en-US" sz="1800" b="1" dirty="0"/>
              <a:t>H</a:t>
            </a:r>
            <a:r>
              <a:rPr lang="en-US" sz="1800" b="1" dirty="0" smtClean="0"/>
              <a:t>ave Additional Resources</a:t>
            </a:r>
            <a:endParaRPr kumimoji="0" lang="en-US" sz="1800" b="1" i="0" u="none" strike="noStrike" kern="1200" cap="none" spc="0" normalizeH="0" baseline="0" noProof="0" dirty="0">
              <a:ln w="3200">
                <a:noFill/>
                <a:prstDash val="solid"/>
                <a:round/>
              </a:ln>
              <a:solidFill>
                <a:sysClr val="windowText" lastClr="000000"/>
              </a:solidFill>
              <a:effectLst/>
              <a:uLnTx/>
              <a:uFillTx/>
            </a:endParaRPr>
          </a:p>
        </p:txBody>
      </p:sp>
      <p:sp>
        <p:nvSpPr>
          <p:cNvPr id="5" name="Content Placeholder 2"/>
          <p:cNvSpPr txBox="1">
            <a:spLocks/>
          </p:cNvSpPr>
          <p:nvPr/>
        </p:nvSpPr>
        <p:spPr>
          <a:xfrm>
            <a:off x="438150" y="1227288"/>
            <a:ext cx="11449050" cy="5202388"/>
          </a:xfrm>
          <a:prstGeom prst="rect">
            <a:avLst/>
          </a:prstGeom>
          <a:solidFill>
            <a:schemeClr val="bg2">
              <a:lumMod val="90000"/>
            </a:schemeClr>
          </a:solidFill>
        </p:spPr>
        <p:txBody>
          <a:bodyPr/>
          <a:lstStyle>
            <a:lvl1pPr marL="228600" indent="-228600" algn="l" rtl="0" eaLnBrk="0" fontAlgn="base" hangingPunct="0">
              <a:lnSpc>
                <a:spcPct val="114000"/>
              </a:lnSpc>
              <a:spcBef>
                <a:spcPts val="0"/>
              </a:spcBef>
              <a:spcAft>
                <a:spcPts val="600"/>
              </a:spcAft>
              <a:buClr>
                <a:srgbClr val="2D2901"/>
              </a:buClr>
              <a:buSzPct val="85000"/>
              <a:buFont typeface="Arial"/>
              <a:buChar char="•"/>
              <a:tabLst>
                <a:tab pos="341313" algn="l"/>
              </a:tabLst>
              <a:defRPr sz="2400" b="1" i="0" kern="1200">
                <a:solidFill>
                  <a:schemeClr val="bg1"/>
                </a:solidFill>
                <a:latin typeface="Arial"/>
                <a:ea typeface="ＭＳ Ｐゴシック" pitchFamily="34" charset="-128"/>
                <a:cs typeface="Arial"/>
              </a:defRPr>
            </a:lvl1pPr>
            <a:lvl2pPr marL="454025" indent="-223838" algn="l" rtl="0" eaLnBrk="0" fontAlgn="base" hangingPunct="0">
              <a:lnSpc>
                <a:spcPct val="114000"/>
              </a:lnSpc>
              <a:spcBef>
                <a:spcPts val="0"/>
              </a:spcBef>
              <a:spcAft>
                <a:spcPts val="600"/>
              </a:spcAft>
              <a:buClr>
                <a:srgbClr val="222613"/>
              </a:buClr>
              <a:buSzPct val="100000"/>
              <a:buFont typeface="Lucida Grande"/>
              <a:buChar char="–"/>
              <a:defRPr sz="2000" b="1" i="0" kern="1200">
                <a:solidFill>
                  <a:schemeClr val="bg1"/>
                </a:solidFill>
                <a:latin typeface="Arial"/>
                <a:ea typeface="Arial" charset="0"/>
                <a:cs typeface="Arial"/>
              </a:defRPr>
            </a:lvl2pPr>
            <a:lvl3pPr marL="684213" indent="-231775" algn="l" rtl="0" eaLnBrk="0" fontAlgn="base" hangingPunct="0">
              <a:lnSpc>
                <a:spcPct val="114000"/>
              </a:lnSpc>
              <a:spcBef>
                <a:spcPts val="0"/>
              </a:spcBef>
              <a:spcAft>
                <a:spcPts val="600"/>
              </a:spcAft>
              <a:buClr>
                <a:srgbClr val="222613"/>
              </a:buClr>
              <a:buSzPct val="85000"/>
              <a:buFont typeface="Arial"/>
              <a:buChar char="•"/>
              <a:defRPr sz="1600" b="1" i="0" kern="1200">
                <a:solidFill>
                  <a:schemeClr val="bg1"/>
                </a:solidFill>
                <a:latin typeface="Arial"/>
                <a:ea typeface="Arial" charset="0"/>
                <a:cs typeface="Arial"/>
              </a:defRPr>
            </a:lvl3pPr>
            <a:lvl4pPr marL="1279525" indent="-228600" algn="l" rtl="0" eaLnBrk="0" fontAlgn="base" hangingPunct="0">
              <a:lnSpc>
                <a:spcPct val="114000"/>
              </a:lnSpc>
              <a:spcBef>
                <a:spcPts val="0"/>
              </a:spcBef>
              <a:spcAft>
                <a:spcPts val="600"/>
              </a:spcAft>
              <a:buClr>
                <a:srgbClr val="222613"/>
              </a:buClr>
              <a:buSzPct val="75000"/>
              <a:buFont typeface="Courier New" pitchFamily="49" charset="0"/>
              <a:buChar char="o"/>
              <a:defRPr sz="1600" b="0" i="0" kern="1200">
                <a:solidFill>
                  <a:schemeClr val="bg1"/>
                </a:solidFill>
                <a:latin typeface="Arial"/>
                <a:ea typeface="Arial" charset="0"/>
                <a:cs typeface="Arial"/>
              </a:defRPr>
            </a:lvl4pPr>
            <a:lvl5pPr marL="1554163" indent="-228600" algn="l" rtl="0" eaLnBrk="0" fontAlgn="base" hangingPunct="0">
              <a:lnSpc>
                <a:spcPct val="114000"/>
              </a:lnSpc>
              <a:spcBef>
                <a:spcPts val="0"/>
              </a:spcBef>
              <a:spcAft>
                <a:spcPts val="600"/>
              </a:spcAft>
              <a:buClr>
                <a:srgbClr val="222613"/>
              </a:buClr>
              <a:buSzPct val="85000"/>
              <a:buFont typeface="Arial" pitchFamily="34" charset="0"/>
              <a:buChar char="•"/>
              <a:defRPr sz="1400" b="0" i="0" kern="1200">
                <a:solidFill>
                  <a:schemeClr val="bg1"/>
                </a:solidFill>
                <a:latin typeface="Arial"/>
                <a:ea typeface="Arial" charset="0"/>
                <a:cs typeface="Arial"/>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lvl="0">
              <a:buFont typeface="Wingdings" pitchFamily="2" charset="2"/>
              <a:buChar char="v"/>
            </a:pPr>
            <a:r>
              <a:rPr kumimoji="0" lang="en-US" sz="1800" i="0" u="none" strike="noStrike" kern="1200" cap="none" spc="0" normalizeH="0" baseline="0" noProof="0" dirty="0" smtClean="0">
                <a:ln>
                  <a:noFill/>
                </a:ln>
                <a:solidFill>
                  <a:sysClr val="windowText" lastClr="000000"/>
                </a:solidFill>
                <a:effectLst/>
                <a:uLnTx/>
                <a:uFillTx/>
                <a:latin typeface="Arial"/>
                <a:ea typeface="ＭＳ Ｐゴシック" pitchFamily="34" charset="-128"/>
                <a:cs typeface="Arial"/>
              </a:rPr>
              <a:t>National</a:t>
            </a:r>
            <a:r>
              <a:rPr kumimoji="0" lang="en-US" sz="1800" i="0" u="none" strike="noStrike" kern="1200" cap="none" spc="0" normalizeH="0" noProof="0" dirty="0" smtClean="0">
                <a:ln>
                  <a:noFill/>
                </a:ln>
                <a:solidFill>
                  <a:sysClr val="windowText" lastClr="000000"/>
                </a:solidFill>
                <a:effectLst/>
                <a:uLnTx/>
                <a:uFillTx/>
                <a:latin typeface="Arial"/>
                <a:ea typeface="ＭＳ Ｐゴシック" pitchFamily="34" charset="-128"/>
                <a:cs typeface="Arial"/>
              </a:rPr>
              <a:t> Sexual Assault Hotline: </a:t>
            </a:r>
            <a:r>
              <a:rPr kumimoji="0" lang="en-US" sz="1800" i="0" u="none" strike="noStrike" kern="1200" cap="none" spc="0" normalizeH="0" noProof="0" dirty="0" smtClean="0">
                <a:ln>
                  <a:noFill/>
                </a:ln>
                <a:solidFill>
                  <a:schemeClr val="tx1"/>
                </a:solidFill>
                <a:effectLst/>
                <a:uLnTx/>
                <a:uFillTx/>
                <a:latin typeface="Arial"/>
                <a:ea typeface="ＭＳ Ｐゴシック" pitchFamily="34" charset="-128"/>
                <a:cs typeface="Arial"/>
              </a:rPr>
              <a:t>1-</a:t>
            </a:r>
            <a:r>
              <a:rPr lang="en-US" sz="1800" dirty="0" smtClean="0">
                <a:solidFill>
                  <a:schemeClr val="tx1"/>
                </a:solidFill>
              </a:rPr>
              <a:t>800-656-HOPE</a:t>
            </a:r>
          </a:p>
          <a:p>
            <a:pPr lvl="0">
              <a:buFont typeface="Wingdings" pitchFamily="2" charset="2"/>
              <a:buChar char="v"/>
            </a:pPr>
            <a:r>
              <a:rPr lang="en-US" sz="1800" dirty="0" smtClean="0">
                <a:solidFill>
                  <a:schemeClr val="tx1"/>
                </a:solidFill>
              </a:rPr>
              <a:t>9 </a:t>
            </a:r>
            <a:r>
              <a:rPr lang="en-US" sz="1800" dirty="0">
                <a:solidFill>
                  <a:schemeClr val="tx1"/>
                </a:solidFill>
              </a:rPr>
              <a:t>to 5: National Association of Working </a:t>
            </a:r>
            <a:r>
              <a:rPr lang="en-US" sz="1800" dirty="0" smtClean="0">
                <a:solidFill>
                  <a:schemeClr val="tx1"/>
                </a:solidFill>
              </a:rPr>
              <a:t>Women:  </a:t>
            </a:r>
            <a:r>
              <a:rPr lang="en-US" sz="1800" dirty="0">
                <a:solidFill>
                  <a:schemeClr val="tx1"/>
                </a:solidFill>
              </a:rPr>
              <a:t>1-800-522-0925 </a:t>
            </a:r>
          </a:p>
          <a:p>
            <a:pPr lvl="0">
              <a:buFont typeface="Wingdings" pitchFamily="2" charset="2"/>
              <a:buChar char="v"/>
            </a:pPr>
            <a:r>
              <a:rPr lang="en-US" sz="1800" dirty="0" smtClean="0">
                <a:solidFill>
                  <a:schemeClr val="tx1"/>
                </a:solidFill>
              </a:rPr>
              <a:t>Equal </a:t>
            </a:r>
            <a:r>
              <a:rPr lang="en-US" sz="1800" dirty="0">
                <a:solidFill>
                  <a:schemeClr val="tx1"/>
                </a:solidFill>
              </a:rPr>
              <a:t>Employment Opportunity </a:t>
            </a:r>
            <a:r>
              <a:rPr lang="en-US" sz="1800" dirty="0" smtClean="0">
                <a:solidFill>
                  <a:schemeClr val="tx1"/>
                </a:solidFill>
              </a:rPr>
              <a:t>Commission:  </a:t>
            </a:r>
            <a:r>
              <a:rPr lang="en-US" sz="1800" dirty="0">
                <a:solidFill>
                  <a:schemeClr val="tx1"/>
                </a:solidFill>
              </a:rPr>
              <a:t>1-800-669-4000 </a:t>
            </a:r>
          </a:p>
          <a:p>
            <a:pPr lvl="0">
              <a:buFont typeface="Wingdings" pitchFamily="2" charset="2"/>
              <a:buChar char="v"/>
            </a:pPr>
            <a:r>
              <a:rPr lang="en-US" sz="1800" dirty="0" smtClean="0">
                <a:solidFill>
                  <a:schemeClr val="tx1"/>
                </a:solidFill>
              </a:rPr>
              <a:t>Equal </a:t>
            </a:r>
            <a:r>
              <a:rPr lang="en-US" sz="1800" dirty="0">
                <a:solidFill>
                  <a:schemeClr val="tx1"/>
                </a:solidFill>
              </a:rPr>
              <a:t>Rights </a:t>
            </a:r>
            <a:r>
              <a:rPr lang="en-US" sz="1800" dirty="0" smtClean="0">
                <a:solidFill>
                  <a:schemeClr val="tx1"/>
                </a:solidFill>
              </a:rPr>
              <a:t>Advocates:  24 </a:t>
            </a:r>
            <a:r>
              <a:rPr lang="en-US" sz="1800" dirty="0" err="1">
                <a:solidFill>
                  <a:schemeClr val="tx1"/>
                </a:solidFill>
              </a:rPr>
              <a:t>hr</a:t>
            </a:r>
            <a:r>
              <a:rPr lang="en-US" sz="1800" dirty="0">
                <a:solidFill>
                  <a:schemeClr val="tx1"/>
                </a:solidFill>
              </a:rPr>
              <a:t> line: </a:t>
            </a:r>
            <a:r>
              <a:rPr lang="en-US" sz="1800" dirty="0" smtClean="0">
                <a:solidFill>
                  <a:schemeClr val="tx1"/>
                </a:solidFill>
              </a:rPr>
              <a:t>415-621-0505</a:t>
            </a:r>
          </a:p>
          <a:p>
            <a:pPr lvl="0">
              <a:buFont typeface="Wingdings" pitchFamily="2" charset="2"/>
              <a:buChar char="v"/>
            </a:pPr>
            <a:r>
              <a:rPr lang="en-US" sz="1800" dirty="0" smtClean="0">
                <a:solidFill>
                  <a:schemeClr val="tx1"/>
                </a:solidFill>
              </a:rPr>
              <a:t>National </a:t>
            </a:r>
            <a:r>
              <a:rPr lang="en-US" sz="1800" dirty="0">
                <a:solidFill>
                  <a:schemeClr val="tx1"/>
                </a:solidFill>
              </a:rPr>
              <a:t>Center for Victims of </a:t>
            </a:r>
            <a:r>
              <a:rPr lang="en-US" sz="1800" dirty="0" smtClean="0">
                <a:solidFill>
                  <a:schemeClr val="tx1"/>
                </a:solidFill>
              </a:rPr>
              <a:t>Crime: </a:t>
            </a:r>
            <a:r>
              <a:rPr lang="en-US" sz="1800" dirty="0">
                <a:solidFill>
                  <a:schemeClr val="tx1"/>
                </a:solidFill>
              </a:rPr>
              <a:t>202-467-8700 </a:t>
            </a:r>
          </a:p>
          <a:p>
            <a:pPr lvl="0">
              <a:buFont typeface="Wingdings" pitchFamily="2" charset="2"/>
              <a:buChar char="v"/>
            </a:pPr>
            <a:r>
              <a:rPr lang="en-US" sz="1800" dirty="0" smtClean="0">
                <a:solidFill>
                  <a:schemeClr val="tx1"/>
                </a:solidFill>
              </a:rPr>
              <a:t>National </a:t>
            </a:r>
            <a:r>
              <a:rPr lang="en-US" sz="1800" dirty="0">
                <a:solidFill>
                  <a:schemeClr val="tx1"/>
                </a:solidFill>
              </a:rPr>
              <a:t>Women's Law </a:t>
            </a:r>
            <a:r>
              <a:rPr lang="en-US" sz="1800" dirty="0" smtClean="0">
                <a:solidFill>
                  <a:schemeClr val="tx1"/>
                </a:solidFill>
              </a:rPr>
              <a:t>Center:  </a:t>
            </a:r>
            <a:r>
              <a:rPr lang="en-US" sz="1800" dirty="0">
                <a:solidFill>
                  <a:schemeClr val="tx1"/>
                </a:solidFill>
              </a:rPr>
              <a:t>202-588-5180 </a:t>
            </a:r>
          </a:p>
          <a:p>
            <a:pPr lvl="0">
              <a:buFont typeface="Wingdings" pitchFamily="2" charset="2"/>
              <a:buChar char="v"/>
            </a:pPr>
            <a:r>
              <a:rPr lang="en-US" sz="1800" dirty="0" smtClean="0">
                <a:solidFill>
                  <a:schemeClr val="tx1"/>
                </a:solidFill>
              </a:rPr>
              <a:t>U.S</a:t>
            </a:r>
            <a:r>
              <a:rPr lang="en-US" sz="1800" dirty="0">
                <a:solidFill>
                  <a:schemeClr val="tx1"/>
                </a:solidFill>
              </a:rPr>
              <a:t>. Department of Labor Women's </a:t>
            </a:r>
            <a:r>
              <a:rPr lang="en-US" sz="1800" dirty="0" smtClean="0">
                <a:solidFill>
                  <a:schemeClr val="tx1"/>
                </a:solidFill>
              </a:rPr>
              <a:t>Bureau:  1-800-827-5335</a:t>
            </a:r>
          </a:p>
          <a:p>
            <a:pPr lvl="0">
              <a:buFont typeface="Wingdings" pitchFamily="2" charset="2"/>
              <a:buChar char="v"/>
            </a:pPr>
            <a:r>
              <a:rPr lang="en-US" sz="1800" dirty="0">
                <a:solidFill>
                  <a:schemeClr val="tx1"/>
                </a:solidFill>
              </a:rPr>
              <a:t>Rape Abuse &amp; Incest National Network (ALL STATES):  800-656-4673</a:t>
            </a:r>
          </a:p>
          <a:p>
            <a:pPr marL="228600" marR="0" lvl="0" indent="-228600" defTabSz="914400" rtl="0" eaLnBrk="0" fontAlgn="base" latinLnBrk="0" hangingPunct="0">
              <a:lnSpc>
                <a:spcPct val="114000"/>
              </a:lnSpc>
              <a:spcBef>
                <a:spcPts val="0"/>
              </a:spcBef>
              <a:spcAft>
                <a:spcPts val="600"/>
              </a:spcAft>
              <a:buClr>
                <a:srgbClr val="2D2901"/>
              </a:buClr>
              <a:buSzPct val="85000"/>
              <a:buFont typeface="Wingdings" pitchFamily="2" charset="2"/>
              <a:buChar char="v"/>
              <a:tabLst>
                <a:tab pos="341313" algn="l"/>
              </a:tabLst>
              <a:defRPr/>
            </a:pPr>
            <a:r>
              <a:rPr kumimoji="0" lang="en-US" sz="1800" i="0" u="none" strike="noStrike" kern="1200" cap="none" spc="0" normalizeH="0" baseline="0" noProof="0" dirty="0" smtClean="0">
                <a:ln>
                  <a:noFill/>
                </a:ln>
                <a:solidFill>
                  <a:sysClr val="windowText" lastClr="000000"/>
                </a:solidFill>
                <a:effectLst/>
                <a:uLnTx/>
                <a:uFillTx/>
                <a:latin typeface="Arial"/>
                <a:ea typeface="ＭＳ Ｐゴシック" pitchFamily="34" charset="-128"/>
                <a:cs typeface="Arial"/>
              </a:rPr>
              <a:t>Alabama Coalition Against Rape:  334-264-0123</a:t>
            </a:r>
          </a:p>
          <a:p>
            <a:pPr marL="228600" marR="0" lvl="0" indent="-228600" defTabSz="914400" rtl="0" eaLnBrk="0" fontAlgn="base" latinLnBrk="0" hangingPunct="0">
              <a:lnSpc>
                <a:spcPct val="114000"/>
              </a:lnSpc>
              <a:spcBef>
                <a:spcPts val="0"/>
              </a:spcBef>
              <a:spcAft>
                <a:spcPts val="600"/>
              </a:spcAft>
              <a:buClr>
                <a:srgbClr val="2D2901"/>
              </a:buClr>
              <a:buSzPct val="85000"/>
              <a:buFont typeface="Wingdings" pitchFamily="2" charset="2"/>
              <a:buChar char="v"/>
              <a:tabLst>
                <a:tab pos="341313" algn="l"/>
              </a:tabLst>
              <a:defRPr/>
            </a:pPr>
            <a:r>
              <a:rPr kumimoji="0" lang="en-US" sz="1800" i="0" u="none" strike="noStrike" kern="1200" cap="none" spc="0" normalizeH="0" baseline="0" noProof="0" dirty="0" smtClean="0">
                <a:ln>
                  <a:noFill/>
                </a:ln>
                <a:solidFill>
                  <a:sysClr val="windowText" lastClr="000000"/>
                </a:solidFill>
                <a:effectLst/>
                <a:uLnTx/>
                <a:uFillTx/>
                <a:latin typeface="Arial"/>
                <a:ea typeface="ＭＳ Ｐゴシック" pitchFamily="34" charset="-128"/>
                <a:cs typeface="Arial"/>
              </a:rPr>
              <a:t>Florida Council Against Sexual Violence:  888-956-7273</a:t>
            </a:r>
          </a:p>
          <a:p>
            <a:pPr marL="228600" marR="0" lvl="0" indent="-228600" defTabSz="914400" rtl="0" eaLnBrk="0" fontAlgn="base" latinLnBrk="0" hangingPunct="0">
              <a:lnSpc>
                <a:spcPct val="114000"/>
              </a:lnSpc>
              <a:spcBef>
                <a:spcPts val="0"/>
              </a:spcBef>
              <a:spcAft>
                <a:spcPts val="600"/>
              </a:spcAft>
              <a:buClr>
                <a:srgbClr val="2D2901"/>
              </a:buClr>
              <a:buSzPct val="85000"/>
              <a:buFont typeface="Wingdings" pitchFamily="2" charset="2"/>
              <a:buChar char="v"/>
              <a:tabLst>
                <a:tab pos="341313" algn="l"/>
              </a:tabLst>
              <a:defRPr/>
            </a:pPr>
            <a:r>
              <a:rPr kumimoji="0" lang="en-US" sz="1800" i="0" u="none" strike="noStrike" kern="1200" cap="none" spc="0" normalizeH="0" baseline="0" noProof="0" dirty="0" smtClean="0">
                <a:ln>
                  <a:noFill/>
                </a:ln>
                <a:solidFill>
                  <a:sysClr val="windowText" lastClr="000000"/>
                </a:solidFill>
                <a:effectLst/>
                <a:uLnTx/>
                <a:uFillTx/>
                <a:latin typeface="Arial"/>
                <a:ea typeface="ＭＳ Ｐゴシック" pitchFamily="34" charset="-128"/>
                <a:cs typeface="Arial"/>
              </a:rPr>
              <a:t>Grady Rape Crisis Center:  404-616-4861 </a:t>
            </a:r>
          </a:p>
          <a:p>
            <a:pPr marL="228600" marR="0" lvl="0" indent="-228600" defTabSz="914400" rtl="0" eaLnBrk="0" fontAlgn="base" latinLnBrk="0" hangingPunct="0">
              <a:lnSpc>
                <a:spcPct val="114000"/>
              </a:lnSpc>
              <a:spcBef>
                <a:spcPts val="0"/>
              </a:spcBef>
              <a:spcAft>
                <a:spcPts val="600"/>
              </a:spcAft>
              <a:buClr>
                <a:srgbClr val="2D2901"/>
              </a:buClr>
              <a:buSzPct val="85000"/>
              <a:buFont typeface="Wingdings" pitchFamily="2" charset="2"/>
              <a:buChar char="v"/>
              <a:tabLst>
                <a:tab pos="341313" algn="l"/>
              </a:tabLst>
              <a:defRPr/>
            </a:pPr>
            <a:r>
              <a:rPr kumimoji="0" lang="en-US" sz="1800" i="0" u="none" strike="noStrike" kern="1200" cap="none" spc="0" normalizeH="0" baseline="0" noProof="0" dirty="0" smtClean="0">
                <a:ln>
                  <a:noFill/>
                </a:ln>
                <a:solidFill>
                  <a:sysClr val="windowText" lastClr="000000"/>
                </a:solidFill>
                <a:effectLst/>
                <a:uLnTx/>
                <a:uFillTx/>
                <a:latin typeface="Arial"/>
                <a:ea typeface="ＭＳ Ｐゴシック" pitchFamily="34" charset="-128"/>
                <a:cs typeface="Arial"/>
              </a:rPr>
              <a:t>North Carolina Coalition Against Sexual Assault:  888-737-2272 </a:t>
            </a:r>
          </a:p>
          <a:p>
            <a:pPr marL="228600" marR="0" lvl="0" indent="-228600" defTabSz="914400" rtl="0" eaLnBrk="0" fontAlgn="base" latinLnBrk="0" hangingPunct="0">
              <a:lnSpc>
                <a:spcPct val="114000"/>
              </a:lnSpc>
              <a:spcBef>
                <a:spcPts val="0"/>
              </a:spcBef>
              <a:spcAft>
                <a:spcPts val="600"/>
              </a:spcAft>
              <a:buClr>
                <a:srgbClr val="2D2901"/>
              </a:buClr>
              <a:buSzPct val="85000"/>
              <a:buFont typeface="Wingdings" pitchFamily="2" charset="2"/>
              <a:buChar char="v"/>
              <a:tabLst>
                <a:tab pos="341313" algn="l"/>
              </a:tabLst>
              <a:defRPr/>
            </a:pPr>
            <a:r>
              <a:rPr kumimoji="0" lang="en-US" sz="1800" i="0" u="none" strike="noStrike" kern="1200" cap="none" spc="0" normalizeH="0" baseline="0" noProof="0" dirty="0" smtClean="0">
                <a:ln>
                  <a:noFill/>
                </a:ln>
                <a:solidFill>
                  <a:sysClr val="windowText" lastClr="000000"/>
                </a:solidFill>
                <a:effectLst/>
                <a:uLnTx/>
                <a:uFillTx/>
                <a:latin typeface="Arial"/>
                <a:ea typeface="ＭＳ Ｐゴシック" pitchFamily="34" charset="-128"/>
                <a:cs typeface="Arial"/>
              </a:rPr>
              <a:t>South Carolina Coalition Against Sexual Assault:  803-256-2900 </a:t>
            </a:r>
          </a:p>
          <a:p>
            <a:pPr marL="228600" marR="0" lvl="0" indent="-228600" algn="l" defTabSz="914400" rtl="0" eaLnBrk="0" fontAlgn="base" latinLnBrk="0" hangingPunct="0">
              <a:lnSpc>
                <a:spcPct val="114000"/>
              </a:lnSpc>
              <a:spcBef>
                <a:spcPts val="0"/>
              </a:spcBef>
              <a:spcAft>
                <a:spcPts val="600"/>
              </a:spcAft>
              <a:buClr>
                <a:srgbClr val="2D2901"/>
              </a:buClr>
              <a:buSzPct val="85000"/>
              <a:buFont typeface="Arial"/>
              <a:buChar char="•"/>
              <a:tabLst>
                <a:tab pos="341313" algn="l"/>
              </a:tabLst>
              <a:defRPr/>
            </a:pPr>
            <a:endParaRPr kumimoji="0" lang="en-US" sz="1800" b="1" i="0" u="none" strike="noStrike" kern="1200" cap="none" spc="0" normalizeH="0" baseline="0" noProof="0" dirty="0">
              <a:ln>
                <a:noFill/>
              </a:ln>
              <a:solidFill>
                <a:sysClr val="windowText" lastClr="000000"/>
              </a:solidFill>
              <a:effectLst/>
              <a:uLnTx/>
              <a:uFillTx/>
              <a:latin typeface="Arial"/>
              <a:ea typeface="ＭＳ Ｐゴシック" pitchFamily="34" charset="-128"/>
              <a:cs typeface="Arial"/>
            </a:endParaRPr>
          </a:p>
        </p:txBody>
      </p:sp>
    </p:spTree>
    <p:extLst>
      <p:ext uri="{BB962C8B-B14F-4D97-AF65-F5344CB8AC3E}">
        <p14:creationId xmlns:p14="http://schemas.microsoft.com/office/powerpoint/2010/main" val="1888665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64836" y="243054"/>
            <a:ext cx="8297862" cy="685801"/>
          </a:xfrm>
          <a:prstGeom prst="rect">
            <a:avLst/>
          </a:prstGeom>
        </p:spPr>
        <p:txBody>
          <a:bodyPr/>
          <a:lstStyle/>
          <a:p>
            <a:pPr algn="ctr" eaLnBrk="0" fontAlgn="base" hangingPunct="0">
              <a:spcBef>
                <a:spcPct val="0"/>
              </a:spcBef>
              <a:spcAft>
                <a:spcPct val="0"/>
              </a:spcAft>
              <a:defRPr/>
            </a:pPr>
            <a:r>
              <a:rPr lang="en-US" sz="3200" b="1" spc="-100" dirty="0" smtClean="0">
                <a:ln w="3200">
                  <a:noFill/>
                  <a:prstDash val="solid"/>
                  <a:round/>
                </a:ln>
                <a:solidFill>
                  <a:prstClr val="black"/>
                </a:solidFill>
                <a:latin typeface="Arial" pitchFamily="34" charset="0"/>
                <a:ea typeface="MS PGothic" pitchFamily="34" charset="-128"/>
                <a:cs typeface="Arial" pitchFamily="34" charset="0"/>
              </a:rPr>
              <a:t>Training Summary</a:t>
            </a:r>
            <a:endParaRPr lang="en-US" sz="3200" b="1" spc="-100" dirty="0">
              <a:ln w="3200">
                <a:noFill/>
                <a:prstDash val="solid"/>
                <a:round/>
              </a:ln>
              <a:solidFill>
                <a:prstClr val="black"/>
              </a:solidFill>
              <a:latin typeface="Arial" pitchFamily="34" charset="0"/>
              <a:ea typeface="MS PGothic" pitchFamily="34" charset="-128"/>
              <a:cs typeface="Arial" pitchFamily="34" charset="0"/>
            </a:endParaRPr>
          </a:p>
        </p:txBody>
      </p:sp>
      <p:sp>
        <p:nvSpPr>
          <p:cNvPr id="5" name="Text Placeholder 2"/>
          <p:cNvSpPr txBox="1">
            <a:spLocks/>
          </p:cNvSpPr>
          <p:nvPr/>
        </p:nvSpPr>
        <p:spPr bwMode="auto">
          <a:xfrm>
            <a:off x="676276" y="1162134"/>
            <a:ext cx="10563224" cy="2418464"/>
          </a:xfrm>
          <a:prstGeom prst="rect">
            <a:avLst/>
          </a:prstGeom>
          <a:solidFill>
            <a:schemeClr val="bg1">
              <a:lumMod val="95000"/>
              <a:alpha val="65000"/>
            </a:schemeClr>
          </a:solidFill>
          <a:ln w="9525">
            <a:noFill/>
            <a:miter lim="800000"/>
            <a:headEnd/>
            <a:tailEnd/>
          </a:ln>
        </p:spPr>
        <p:txBody>
          <a:bodyPr/>
          <a:lstStyle/>
          <a:p>
            <a:pPr algn="ctr" eaLnBrk="0" fontAlgn="base" hangingPunct="0">
              <a:lnSpc>
                <a:spcPct val="114000"/>
              </a:lnSpc>
              <a:spcBef>
                <a:spcPct val="0"/>
              </a:spcBef>
              <a:spcAft>
                <a:spcPts val="600"/>
              </a:spcAft>
              <a:buClr>
                <a:srgbClr val="2D2901"/>
              </a:buClr>
              <a:buSzPct val="85000"/>
              <a:buFont typeface="Wingdings" pitchFamily="2" charset="2"/>
              <a:buNone/>
              <a:tabLst>
                <a:tab pos="341313" algn="l"/>
              </a:tabLst>
            </a:pPr>
            <a:r>
              <a:rPr lang="en-US" sz="2200" b="1" dirty="0">
                <a:solidFill>
                  <a:prstClr val="black"/>
                </a:solidFill>
                <a:latin typeface="Arial" pitchFamily="34" charset="0"/>
                <a:ea typeface="ＭＳ Ｐゴシック" pitchFamily="34" charset="-128"/>
              </a:rPr>
              <a:t>In this </a:t>
            </a:r>
            <a:r>
              <a:rPr lang="en-US" sz="2200" b="1" dirty="0" smtClean="0">
                <a:solidFill>
                  <a:prstClr val="black"/>
                </a:solidFill>
                <a:latin typeface="Arial" pitchFamily="34" charset="0"/>
                <a:ea typeface="ＭＳ Ｐゴシック" pitchFamily="34" charset="-128"/>
              </a:rPr>
              <a:t>training, </a:t>
            </a:r>
            <a:r>
              <a:rPr lang="en-US" sz="2200" b="1" dirty="0">
                <a:solidFill>
                  <a:prstClr val="black"/>
                </a:solidFill>
                <a:latin typeface="Arial" pitchFamily="34" charset="0"/>
                <a:ea typeface="ＭＳ Ｐゴシック" pitchFamily="34" charset="-128"/>
              </a:rPr>
              <a:t>we described the impact of sexual harassment and sexual assault on the </a:t>
            </a:r>
            <a:r>
              <a:rPr lang="en-US" sz="2200" b="1" dirty="0" smtClean="0">
                <a:solidFill>
                  <a:prstClr val="black"/>
                </a:solidFill>
                <a:latin typeface="Arial" pitchFamily="34" charset="0"/>
                <a:ea typeface="ＭＳ Ｐゴシック" pitchFamily="34" charset="-128"/>
              </a:rPr>
              <a:t>SEAC membership, </a:t>
            </a:r>
            <a:r>
              <a:rPr lang="en-US" sz="2200" b="1" dirty="0">
                <a:solidFill>
                  <a:srgbClr val="000000"/>
                </a:solidFill>
                <a:latin typeface="Arial" pitchFamily="34" charset="0"/>
                <a:ea typeface="ＭＳ Ｐゴシック" pitchFamily="34" charset="-128"/>
              </a:rPr>
              <a:t>discussed support resources available to complainants of sexual harassment and victims of sexual assault, penalties for sexual harassment and sexual assault offenders, and </a:t>
            </a:r>
            <a:r>
              <a:rPr lang="en-US" sz="2200" b="1" dirty="0" smtClean="0">
                <a:solidFill>
                  <a:srgbClr val="000000"/>
                </a:solidFill>
                <a:latin typeface="Arial" pitchFamily="34" charset="0"/>
                <a:ea typeface="ＭＳ Ｐゴシック" pitchFamily="34" charset="-128"/>
              </a:rPr>
              <a:t>promote awareness of the SEAC Sexual Harassment and Sexual Assault Prevention Program</a:t>
            </a:r>
            <a:r>
              <a:rPr lang="en-US" sz="2200" b="1" dirty="0">
                <a:solidFill>
                  <a:srgbClr val="000000"/>
                </a:solidFill>
                <a:latin typeface="Arial" pitchFamily="34" charset="0"/>
                <a:ea typeface="ＭＳ Ｐゴシック" pitchFamily="34" charset="-128"/>
              </a:rPr>
              <a:t>. </a:t>
            </a:r>
            <a:r>
              <a:rPr lang="en-US" sz="2200" b="1" dirty="0" smtClean="0">
                <a:solidFill>
                  <a:srgbClr val="000000"/>
                </a:solidFill>
                <a:latin typeface="Arial" pitchFamily="34" charset="0"/>
                <a:ea typeface="ＭＳ Ｐゴシック" pitchFamily="34" charset="-128"/>
              </a:rPr>
              <a:t>As members you can help make a difference in creating a culture of prevention!</a:t>
            </a:r>
            <a:endParaRPr lang="en-US" sz="2200" b="1"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90346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3425742" y="1132473"/>
            <a:ext cx="4657725" cy="4241800"/>
            <a:chOff x="2153572" y="980319"/>
            <a:chExt cx="4817806" cy="4817806"/>
          </a:xfrm>
        </p:grpSpPr>
        <p:sp>
          <p:nvSpPr>
            <p:cNvPr id="5" name="Freeform 4"/>
            <p:cNvSpPr/>
            <p:nvPr/>
          </p:nvSpPr>
          <p:spPr>
            <a:xfrm>
              <a:off x="2153572" y="980319"/>
              <a:ext cx="4817806" cy="4817806"/>
            </a:xfrm>
            <a:custGeom>
              <a:avLst/>
              <a:gdLst>
                <a:gd name="connsiteX0" fmla="*/ 0 w 4817806"/>
                <a:gd name="connsiteY0" fmla="*/ 2408903 h 4817806"/>
                <a:gd name="connsiteX1" fmla="*/ 2408903 w 4817806"/>
                <a:gd name="connsiteY1" fmla="*/ 0 h 4817806"/>
                <a:gd name="connsiteX2" fmla="*/ 4817806 w 4817806"/>
                <a:gd name="connsiteY2" fmla="*/ 2408903 h 4817806"/>
                <a:gd name="connsiteX3" fmla="*/ 2408903 w 4817806"/>
                <a:gd name="connsiteY3" fmla="*/ 4817806 h 4817806"/>
                <a:gd name="connsiteX4" fmla="*/ 0 w 4817806"/>
                <a:gd name="connsiteY4" fmla="*/ 2408903 h 4817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806" h="4817806">
                  <a:moveTo>
                    <a:pt x="0" y="2408903"/>
                  </a:moveTo>
                  <a:cubicBezTo>
                    <a:pt x="0" y="1078503"/>
                    <a:pt x="1078503" y="0"/>
                    <a:pt x="2408903" y="0"/>
                  </a:cubicBezTo>
                  <a:cubicBezTo>
                    <a:pt x="3739303" y="0"/>
                    <a:pt x="4817806" y="1078503"/>
                    <a:pt x="4817806" y="2408903"/>
                  </a:cubicBezTo>
                  <a:cubicBezTo>
                    <a:pt x="4817806" y="3739303"/>
                    <a:pt x="3739303" y="4817806"/>
                    <a:pt x="2408903" y="4817806"/>
                  </a:cubicBezTo>
                  <a:cubicBezTo>
                    <a:pt x="1078503" y="4817806"/>
                    <a:pt x="0" y="3739303"/>
                    <a:pt x="0" y="2408903"/>
                  </a:cubicBezTo>
                  <a:close/>
                </a:path>
              </a:pathLst>
            </a:custGeom>
            <a:solidFill>
              <a:srgbClr val="FAC931"/>
            </a:solidFill>
            <a:ln w="38100" cap="flat" cmpd="sng" algn="ctr">
              <a:solidFill>
                <a:srgbClr val="FFFFFF"/>
              </a:solidFill>
              <a:prstDash val="solid"/>
            </a:ln>
            <a:effectLst/>
          </p:spPr>
          <p:txBody>
            <a:bodyPr lIns="1709231" tIns="383130" rIns="1709232" bIns="3996486" spcCol="1270" anchor="ctr"/>
            <a:lstStyle/>
            <a:p>
              <a:pPr marL="0" marR="0" lvl="0" indent="0" algn="ctr" defTabSz="889000" eaLnBrk="1" fontAlgn="base"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TextBox 28"/>
            <p:cNvSpPr txBox="1">
              <a:spLocks noChangeArrowheads="1"/>
            </p:cNvSpPr>
            <p:nvPr/>
          </p:nvSpPr>
          <p:spPr bwMode="auto">
            <a:xfrm>
              <a:off x="2487280" y="2004612"/>
              <a:ext cx="960438" cy="646112"/>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pitchFamily="34" charset="0"/>
                  <a:ea typeface="ＭＳ Ｐゴシック" pitchFamily="34" charset="-128"/>
                </a:rPr>
                <a:t>Diminishes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pitchFamily="34" charset="0"/>
                  <a:ea typeface="ＭＳ Ｐゴシック" pitchFamily="34" charset="-128"/>
                </a:rPr>
                <a:t>Community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pitchFamily="34" charset="0"/>
                  <a:ea typeface="ＭＳ Ｐゴシック" pitchFamily="34" charset="-128"/>
                </a:rPr>
                <a:t>Relations</a:t>
              </a:r>
            </a:p>
          </p:txBody>
        </p:sp>
        <p:sp>
          <p:nvSpPr>
            <p:cNvPr id="7" name="TextBox 29"/>
            <p:cNvSpPr txBox="1">
              <a:spLocks noChangeArrowheads="1"/>
            </p:cNvSpPr>
            <p:nvPr/>
          </p:nvSpPr>
          <p:spPr bwMode="auto">
            <a:xfrm>
              <a:off x="5440072" y="1909312"/>
              <a:ext cx="1132041" cy="461665"/>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ea typeface="ＭＳ Ｐゴシック" pitchFamily="34" charset="-128"/>
                </a:rPr>
                <a:t>Degradation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ea typeface="ＭＳ Ｐゴシック" pitchFamily="34" charset="-128"/>
                </a:rPr>
                <a:t>to Community</a:t>
              </a:r>
            </a:p>
          </p:txBody>
        </p:sp>
        <p:sp>
          <p:nvSpPr>
            <p:cNvPr id="8" name="TextBox 30"/>
            <p:cNvSpPr txBox="1">
              <a:spLocks noChangeArrowheads="1"/>
            </p:cNvSpPr>
            <p:nvPr/>
          </p:nvSpPr>
          <p:spPr bwMode="auto">
            <a:xfrm>
              <a:off x="3033041" y="1567272"/>
              <a:ext cx="1250663" cy="461664"/>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ea typeface="ＭＳ Ｐゴシック" pitchFamily="34" charset="-128"/>
                </a:rPr>
                <a:t>Higher Rates of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ea typeface="ＭＳ Ｐゴシック" pitchFamily="34" charset="-128"/>
                </a:rPr>
                <a:t>Violent Crime</a:t>
              </a:r>
            </a:p>
          </p:txBody>
        </p:sp>
        <p:sp>
          <p:nvSpPr>
            <p:cNvPr id="9" name="TextBox 31"/>
            <p:cNvSpPr txBox="1">
              <a:spLocks noChangeArrowheads="1"/>
            </p:cNvSpPr>
            <p:nvPr/>
          </p:nvSpPr>
          <p:spPr bwMode="auto">
            <a:xfrm>
              <a:off x="6153825" y="2564514"/>
              <a:ext cx="679994" cy="461665"/>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ea typeface="ＭＳ Ｐゴシック" pitchFamily="34" charset="-128"/>
                </a:rPr>
                <a:t>Loss of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ea typeface="ＭＳ Ｐゴシック" pitchFamily="34" charset="-128"/>
                </a:rPr>
                <a:t>Safety</a:t>
              </a:r>
            </a:p>
          </p:txBody>
        </p:sp>
        <p:sp>
          <p:nvSpPr>
            <p:cNvPr id="10" name="TextBox 32"/>
            <p:cNvSpPr txBox="1">
              <a:spLocks noChangeArrowheads="1"/>
            </p:cNvSpPr>
            <p:nvPr/>
          </p:nvSpPr>
          <p:spPr bwMode="auto">
            <a:xfrm>
              <a:off x="2167193" y="2949952"/>
              <a:ext cx="823912" cy="276225"/>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ea typeface="ＭＳ Ｐゴシック" pitchFamily="34" charset="-128"/>
                </a:rPr>
                <a:t>Instability</a:t>
              </a:r>
            </a:p>
          </p:txBody>
        </p:sp>
        <p:sp>
          <p:nvSpPr>
            <p:cNvPr id="11" name="TextBox 33"/>
            <p:cNvSpPr txBox="1">
              <a:spLocks noChangeArrowheads="1"/>
            </p:cNvSpPr>
            <p:nvPr/>
          </p:nvSpPr>
          <p:spPr bwMode="auto">
            <a:xfrm>
              <a:off x="3609975" y="1143000"/>
              <a:ext cx="1905000" cy="40005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ＭＳ Ｐゴシック" pitchFamily="34" charset="-128"/>
                </a:rPr>
                <a:t>COMMUNITY</a:t>
              </a:r>
            </a:p>
          </p:txBody>
        </p:sp>
      </p:grpSp>
      <p:grpSp>
        <p:nvGrpSpPr>
          <p:cNvPr id="12" name="Group 12"/>
          <p:cNvGrpSpPr>
            <a:grpSpLocks/>
          </p:cNvGrpSpPr>
          <p:nvPr/>
        </p:nvGrpSpPr>
        <p:grpSpPr bwMode="auto">
          <a:xfrm>
            <a:off x="4017879" y="2139011"/>
            <a:ext cx="3689266" cy="3181350"/>
            <a:chOff x="2833153" y="2145361"/>
            <a:chExt cx="3796392" cy="3613354"/>
          </a:xfrm>
        </p:grpSpPr>
        <p:sp>
          <p:nvSpPr>
            <p:cNvPr id="13" name="Freeform 12"/>
            <p:cNvSpPr/>
            <p:nvPr/>
          </p:nvSpPr>
          <p:spPr>
            <a:xfrm>
              <a:off x="2833153" y="2145361"/>
              <a:ext cx="3701568" cy="3613354"/>
            </a:xfrm>
            <a:custGeom>
              <a:avLst/>
              <a:gdLst>
                <a:gd name="connsiteX0" fmla="*/ 0 w 3613354"/>
                <a:gd name="connsiteY0" fmla="*/ 1806677 h 3613354"/>
                <a:gd name="connsiteX1" fmla="*/ 1806677 w 3613354"/>
                <a:gd name="connsiteY1" fmla="*/ 0 h 3613354"/>
                <a:gd name="connsiteX2" fmla="*/ 3613354 w 3613354"/>
                <a:gd name="connsiteY2" fmla="*/ 1806677 h 3613354"/>
                <a:gd name="connsiteX3" fmla="*/ 1806677 w 3613354"/>
                <a:gd name="connsiteY3" fmla="*/ 3613354 h 3613354"/>
                <a:gd name="connsiteX4" fmla="*/ 0 w 3613354"/>
                <a:gd name="connsiteY4" fmla="*/ 1806677 h 3613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3354" h="3613354">
                  <a:moveTo>
                    <a:pt x="0" y="1806677"/>
                  </a:moveTo>
                  <a:cubicBezTo>
                    <a:pt x="0" y="808877"/>
                    <a:pt x="808877" y="0"/>
                    <a:pt x="1806677" y="0"/>
                  </a:cubicBezTo>
                  <a:cubicBezTo>
                    <a:pt x="2804477" y="0"/>
                    <a:pt x="3613354" y="808877"/>
                    <a:pt x="3613354" y="1806677"/>
                  </a:cubicBezTo>
                  <a:cubicBezTo>
                    <a:pt x="3613354" y="2804477"/>
                    <a:pt x="2804477" y="3613354"/>
                    <a:pt x="1806677" y="3613354"/>
                  </a:cubicBezTo>
                  <a:cubicBezTo>
                    <a:pt x="808877" y="3613354"/>
                    <a:pt x="0" y="2804477"/>
                    <a:pt x="0" y="1806677"/>
                  </a:cubicBezTo>
                  <a:close/>
                </a:path>
              </a:pathLst>
            </a:custGeom>
            <a:solidFill>
              <a:srgbClr val="ADBDAC"/>
            </a:solidFill>
            <a:ln w="38100" cap="flat" cmpd="sng" algn="ctr">
              <a:solidFill>
                <a:srgbClr val="FFFFFF"/>
              </a:solidFill>
              <a:prstDash val="solid"/>
            </a:ln>
            <a:effectLst/>
          </p:spPr>
          <p:txBody>
            <a:bodyPr lIns="1135454" tIns="396523" rIns="1135453" bIns="2880704" spcCol="1270" anchor="ctr"/>
            <a:lstStyle/>
            <a:p>
              <a:pPr marL="0" marR="0" lvl="0" indent="0" algn="ctr" defTabSz="1066800" eaLnBrk="1" fontAlgn="base" latinLnBrk="0" hangingPunct="1">
                <a:lnSpc>
                  <a:spcPct val="90000"/>
                </a:lnSpc>
                <a:spcBef>
                  <a:spcPct val="0"/>
                </a:spcBef>
                <a:spcAft>
                  <a:spcPct val="3500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4" name="TextBox 22"/>
            <p:cNvSpPr txBox="1">
              <a:spLocks noChangeArrowheads="1"/>
            </p:cNvSpPr>
            <p:nvPr/>
          </p:nvSpPr>
          <p:spPr bwMode="auto">
            <a:xfrm>
              <a:off x="3064016" y="2757987"/>
              <a:ext cx="1219200" cy="734098"/>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rPr>
                <a:t>Loss </a:t>
              </a:r>
              <a:r>
                <a:rPr kumimoji="0" lang="en-US" sz="1200" b="0"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rPr>
                <a:t>of</a:t>
              </a:r>
              <a:endPar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rPr>
                <a:t>Cohesion and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rPr>
                <a:t>Teamwork</a:t>
              </a:r>
            </a:p>
          </p:txBody>
        </p:sp>
        <p:sp>
          <p:nvSpPr>
            <p:cNvPr id="15" name="TextBox 23"/>
            <p:cNvSpPr txBox="1">
              <a:spLocks noChangeArrowheads="1"/>
            </p:cNvSpPr>
            <p:nvPr/>
          </p:nvSpPr>
          <p:spPr bwMode="auto">
            <a:xfrm>
              <a:off x="4202851" y="2606768"/>
              <a:ext cx="873957" cy="461665"/>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rPr>
                <a:t>Loss of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rPr>
                <a:t>Personnel</a:t>
              </a:r>
            </a:p>
          </p:txBody>
        </p:sp>
        <p:sp>
          <p:nvSpPr>
            <p:cNvPr id="16" name="TextBox 24"/>
            <p:cNvSpPr txBox="1">
              <a:spLocks noChangeArrowheads="1"/>
            </p:cNvSpPr>
            <p:nvPr/>
          </p:nvSpPr>
          <p:spPr bwMode="auto">
            <a:xfrm>
              <a:off x="5012732" y="2719357"/>
              <a:ext cx="1095927" cy="524356"/>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rPr>
                <a:t>Undermines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smtClean="0">
                  <a:solidFill>
                    <a:srgbClr val="141313"/>
                  </a:solidFill>
                  <a:latin typeface="Arial" pitchFamily="34" charset="0"/>
                  <a:ea typeface="ＭＳ Ｐゴシック" pitchFamily="34" charset="-128"/>
                </a:rPr>
                <a:t>Credibility</a:t>
              </a:r>
              <a:endPar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endParaRPr>
            </a:p>
          </p:txBody>
        </p:sp>
        <p:sp>
          <p:nvSpPr>
            <p:cNvPr id="17" name="TextBox 25"/>
            <p:cNvSpPr txBox="1">
              <a:spLocks noChangeArrowheads="1"/>
            </p:cNvSpPr>
            <p:nvPr/>
          </p:nvSpPr>
          <p:spPr bwMode="auto">
            <a:xfrm>
              <a:off x="5691989" y="3326134"/>
              <a:ext cx="937556" cy="1153583"/>
            </a:xfrm>
            <a:prstGeom prst="rect">
              <a:avLst/>
            </a:prstGeom>
            <a:noFill/>
            <a:ln w="9525">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rPr>
                <a:t>Disrupts Good Order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rPr>
                <a:t>And Discipline</a:t>
              </a:r>
            </a:p>
          </p:txBody>
        </p:sp>
        <p:sp>
          <p:nvSpPr>
            <p:cNvPr id="18" name="TextBox 26"/>
            <p:cNvSpPr txBox="1">
              <a:spLocks noChangeArrowheads="1"/>
            </p:cNvSpPr>
            <p:nvPr/>
          </p:nvSpPr>
          <p:spPr bwMode="auto">
            <a:xfrm>
              <a:off x="2853890" y="3785951"/>
              <a:ext cx="652463" cy="461962"/>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rPr>
                <a:t>Low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41313"/>
                  </a:solidFill>
                  <a:effectLst/>
                  <a:uLnTx/>
                  <a:uFillTx/>
                  <a:latin typeface="Arial" pitchFamily="34" charset="0"/>
                  <a:ea typeface="ＭＳ Ｐゴシック" pitchFamily="34" charset="-128"/>
                </a:rPr>
                <a:t>Morale</a:t>
              </a:r>
            </a:p>
          </p:txBody>
        </p:sp>
        <p:sp>
          <p:nvSpPr>
            <p:cNvPr id="19" name="TextBox 27"/>
            <p:cNvSpPr txBox="1">
              <a:spLocks noChangeArrowheads="1"/>
            </p:cNvSpPr>
            <p:nvPr/>
          </p:nvSpPr>
          <p:spPr bwMode="auto">
            <a:xfrm>
              <a:off x="3568093" y="2209800"/>
              <a:ext cx="2111088" cy="419485"/>
            </a:xfrm>
            <a:prstGeom prst="rect">
              <a:avLst/>
            </a:prstGeom>
            <a:noFill/>
            <a:ln w="9525">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rPr>
                <a:t>ORGANIZATION</a:t>
              </a:r>
              <a:endParaRPr kumimoji="0" lang="en-US" sz="1800" b="1" i="0" u="none" strike="noStrike" kern="0" cap="none" spc="0" normalizeH="0" baseline="0" noProof="0" dirty="0">
                <a:ln>
                  <a:noFill/>
                </a:ln>
                <a:solidFill>
                  <a:srgbClr val="141313"/>
                </a:solidFill>
                <a:effectLst/>
                <a:uLnTx/>
                <a:uFillTx/>
                <a:latin typeface="Arial" pitchFamily="34" charset="0"/>
                <a:ea typeface="ＭＳ Ｐゴシック" pitchFamily="34" charset="-128"/>
              </a:endParaRPr>
            </a:p>
          </p:txBody>
        </p:sp>
      </p:grpSp>
      <p:grpSp>
        <p:nvGrpSpPr>
          <p:cNvPr id="20" name="Group 22"/>
          <p:cNvGrpSpPr>
            <a:grpSpLocks/>
          </p:cNvGrpSpPr>
          <p:nvPr/>
        </p:nvGrpSpPr>
        <p:grpSpPr bwMode="auto">
          <a:xfrm>
            <a:off x="4610747" y="3262842"/>
            <a:ext cx="2322513" cy="2120900"/>
            <a:chOff x="3355467" y="3389222"/>
            <a:chExt cx="2414016" cy="2408903"/>
          </a:xfrm>
        </p:grpSpPr>
        <p:sp>
          <p:nvSpPr>
            <p:cNvPr id="21" name="Freeform 20"/>
            <p:cNvSpPr/>
            <p:nvPr/>
          </p:nvSpPr>
          <p:spPr>
            <a:xfrm>
              <a:off x="3355467" y="3389222"/>
              <a:ext cx="2414016" cy="2408903"/>
            </a:xfrm>
            <a:custGeom>
              <a:avLst/>
              <a:gdLst>
                <a:gd name="connsiteX0" fmla="*/ 0 w 2666992"/>
                <a:gd name="connsiteY0" fmla="*/ 1204452 h 2408903"/>
                <a:gd name="connsiteX1" fmla="*/ 1333496 w 2666992"/>
                <a:gd name="connsiteY1" fmla="*/ 0 h 2408903"/>
                <a:gd name="connsiteX2" fmla="*/ 2666992 w 2666992"/>
                <a:gd name="connsiteY2" fmla="*/ 1204452 h 2408903"/>
                <a:gd name="connsiteX3" fmla="*/ 1333496 w 2666992"/>
                <a:gd name="connsiteY3" fmla="*/ 2408904 h 2408903"/>
                <a:gd name="connsiteX4" fmla="*/ 0 w 2666992"/>
                <a:gd name="connsiteY4" fmla="*/ 1204452 h 2408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2" h="2408903">
                  <a:moveTo>
                    <a:pt x="0" y="1204452"/>
                  </a:moveTo>
                  <a:cubicBezTo>
                    <a:pt x="0" y="539252"/>
                    <a:pt x="597026" y="0"/>
                    <a:pt x="1333496" y="0"/>
                  </a:cubicBezTo>
                  <a:cubicBezTo>
                    <a:pt x="2069966" y="0"/>
                    <a:pt x="2666992" y="539252"/>
                    <a:pt x="2666992" y="1204452"/>
                  </a:cubicBezTo>
                  <a:cubicBezTo>
                    <a:pt x="2666992" y="1869652"/>
                    <a:pt x="2069966" y="2408904"/>
                    <a:pt x="1333496" y="2408904"/>
                  </a:cubicBezTo>
                  <a:cubicBezTo>
                    <a:pt x="597026" y="2408904"/>
                    <a:pt x="0" y="1869652"/>
                    <a:pt x="0" y="1204452"/>
                  </a:cubicBezTo>
                  <a:close/>
                </a:path>
              </a:pathLst>
            </a:custGeom>
            <a:solidFill>
              <a:srgbClr val="61705A"/>
            </a:solidFill>
            <a:ln w="38100" cap="flat" cmpd="sng" algn="ctr">
              <a:solidFill>
                <a:srgbClr val="FFFFFF"/>
              </a:solidFill>
              <a:prstDash val="solid"/>
            </a:ln>
            <a:effectLst/>
          </p:spPr>
          <p:txBody>
            <a:bodyPr lIns="532812" tIns="744465" rIns="532812" bIns="744467" spcCol="1270"/>
            <a:lstStyle/>
            <a:p>
              <a:pPr marL="0" marR="0" lvl="0" indent="0" algn="ctr" defTabSz="889000" eaLnBrk="1" fontAlgn="base"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2" name="TextBox 11"/>
            <p:cNvSpPr txBox="1">
              <a:spLocks noChangeArrowheads="1"/>
            </p:cNvSpPr>
            <p:nvPr/>
          </p:nvSpPr>
          <p:spPr bwMode="auto">
            <a:xfrm>
              <a:off x="3381868" y="4229453"/>
              <a:ext cx="755720" cy="275869"/>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itchFamily="34" charset="0"/>
                  <a:ea typeface="ＭＳ Ｐゴシック" pitchFamily="34" charset="-128"/>
                </a:rPr>
                <a:t>Isolation</a:t>
              </a:r>
            </a:p>
          </p:txBody>
        </p:sp>
        <p:sp>
          <p:nvSpPr>
            <p:cNvPr id="23" name="TextBox 13"/>
            <p:cNvSpPr txBox="1">
              <a:spLocks noChangeArrowheads="1"/>
            </p:cNvSpPr>
            <p:nvPr/>
          </p:nvSpPr>
          <p:spPr bwMode="auto">
            <a:xfrm>
              <a:off x="4084787" y="4617113"/>
              <a:ext cx="960326" cy="277673"/>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itchFamily="34" charset="0"/>
                  <a:ea typeface="ＭＳ Ｐゴシック" pitchFamily="34" charset="-128"/>
                </a:rPr>
                <a:t>Depression</a:t>
              </a:r>
            </a:p>
          </p:txBody>
        </p:sp>
        <p:sp>
          <p:nvSpPr>
            <p:cNvPr id="24" name="TextBox 14"/>
            <p:cNvSpPr txBox="1">
              <a:spLocks noChangeArrowheads="1"/>
            </p:cNvSpPr>
            <p:nvPr/>
          </p:nvSpPr>
          <p:spPr bwMode="auto">
            <a:xfrm>
              <a:off x="4173889" y="4341244"/>
              <a:ext cx="895975" cy="275869"/>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itchFamily="34" charset="0"/>
                  <a:ea typeface="ＭＳ Ｐゴシック" pitchFamily="34" charset="-128"/>
                </a:rPr>
                <a:t>Avoidance</a:t>
              </a:r>
            </a:p>
          </p:txBody>
        </p:sp>
        <p:sp>
          <p:nvSpPr>
            <p:cNvPr id="25" name="TextBox 15"/>
            <p:cNvSpPr txBox="1">
              <a:spLocks noChangeArrowheads="1"/>
            </p:cNvSpPr>
            <p:nvPr/>
          </p:nvSpPr>
          <p:spPr bwMode="auto">
            <a:xfrm>
              <a:off x="5089665" y="4532369"/>
              <a:ext cx="608866" cy="275869"/>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pitchFamily="34" charset="0"/>
                  <a:ea typeface="ＭＳ Ｐゴシック" pitchFamily="34" charset="-128"/>
                </a:rPr>
                <a:t>Anger</a:t>
              </a:r>
            </a:p>
          </p:txBody>
        </p:sp>
        <p:sp>
          <p:nvSpPr>
            <p:cNvPr id="26" name="TextBox 16"/>
            <p:cNvSpPr txBox="1">
              <a:spLocks noChangeArrowheads="1"/>
            </p:cNvSpPr>
            <p:nvPr/>
          </p:nvSpPr>
          <p:spPr bwMode="auto">
            <a:xfrm>
              <a:off x="3429720" y="4530565"/>
              <a:ext cx="542864" cy="27587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itchFamily="34" charset="0"/>
                  <a:ea typeface="ＭＳ Ｐゴシック" pitchFamily="34" charset="-128"/>
                </a:rPr>
                <a:t>Fear </a:t>
              </a:r>
            </a:p>
          </p:txBody>
        </p:sp>
        <p:sp>
          <p:nvSpPr>
            <p:cNvPr id="27" name="TextBox 17"/>
            <p:cNvSpPr txBox="1">
              <a:spLocks noChangeArrowheads="1"/>
            </p:cNvSpPr>
            <p:nvPr/>
          </p:nvSpPr>
          <p:spPr bwMode="auto">
            <a:xfrm>
              <a:off x="5074814" y="4267317"/>
              <a:ext cx="688069" cy="277673"/>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itchFamily="34" charset="0"/>
                  <a:ea typeface="ＭＳ Ｐゴシック" pitchFamily="34" charset="-128"/>
                </a:rPr>
                <a:t>Anxiety</a:t>
              </a:r>
            </a:p>
          </p:txBody>
        </p:sp>
        <p:sp>
          <p:nvSpPr>
            <p:cNvPr id="28" name="TextBox 18"/>
            <p:cNvSpPr txBox="1">
              <a:spLocks noChangeArrowheads="1"/>
            </p:cNvSpPr>
            <p:nvPr/>
          </p:nvSpPr>
          <p:spPr bwMode="auto">
            <a:xfrm>
              <a:off x="4102938" y="4054555"/>
              <a:ext cx="925675" cy="277673"/>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itchFamily="34" charset="0"/>
                  <a:ea typeface="ＭＳ Ｐゴシック" pitchFamily="34" charset="-128"/>
                </a:rPr>
                <a:t>Self Blame</a:t>
              </a:r>
            </a:p>
          </p:txBody>
        </p:sp>
        <p:sp>
          <p:nvSpPr>
            <p:cNvPr id="29" name="TextBox 19"/>
            <p:cNvSpPr txBox="1">
              <a:spLocks noChangeArrowheads="1"/>
            </p:cNvSpPr>
            <p:nvPr/>
          </p:nvSpPr>
          <p:spPr bwMode="auto">
            <a:xfrm>
              <a:off x="4626001" y="4858724"/>
              <a:ext cx="910825" cy="46339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itchFamily="34" charset="0"/>
                  <a:ea typeface="ＭＳ Ｐゴシック" pitchFamily="34" charset="-128"/>
                </a:rPr>
                <a:t>Less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itchFamily="34" charset="0"/>
                  <a:ea typeface="ＭＳ Ｐゴシック" pitchFamily="34" charset="-128"/>
                </a:rPr>
                <a:t>Productive</a:t>
              </a:r>
            </a:p>
          </p:txBody>
        </p:sp>
        <p:sp>
          <p:nvSpPr>
            <p:cNvPr id="30" name="TextBox 20"/>
            <p:cNvSpPr txBox="1">
              <a:spLocks noChangeArrowheads="1"/>
            </p:cNvSpPr>
            <p:nvPr/>
          </p:nvSpPr>
          <p:spPr bwMode="auto">
            <a:xfrm>
              <a:off x="3637625" y="4972318"/>
              <a:ext cx="1079129" cy="461586"/>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itchFamily="34" charset="0"/>
                  <a:ea typeface="ＭＳ Ｐゴシック" pitchFamily="34" charset="-128"/>
                </a:rPr>
                <a:t>Reduction in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itchFamily="34" charset="0"/>
                  <a:ea typeface="ＭＳ Ｐゴシック" pitchFamily="34" charset="-128"/>
                </a:rPr>
                <a:t>Performance</a:t>
              </a:r>
            </a:p>
          </p:txBody>
        </p:sp>
        <p:sp>
          <p:nvSpPr>
            <p:cNvPr id="31" name="TextBox 21"/>
            <p:cNvSpPr txBox="1">
              <a:spLocks noChangeArrowheads="1"/>
            </p:cNvSpPr>
            <p:nvPr/>
          </p:nvSpPr>
          <p:spPr bwMode="auto">
            <a:xfrm>
              <a:off x="3734977" y="3657879"/>
              <a:ext cx="1654995" cy="400282"/>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itchFamily="34" charset="0"/>
                  <a:ea typeface="ＭＳ Ｐゴシック" pitchFamily="34" charset="-128"/>
                </a:rPr>
                <a:t>INDIVIDUAL</a:t>
              </a:r>
            </a:p>
          </p:txBody>
        </p:sp>
      </p:grpSp>
      <p:sp>
        <p:nvSpPr>
          <p:cNvPr id="32" name="TextBox 35"/>
          <p:cNvSpPr txBox="1">
            <a:spLocks noChangeArrowheads="1"/>
          </p:cNvSpPr>
          <p:nvPr/>
        </p:nvSpPr>
        <p:spPr bwMode="auto">
          <a:xfrm>
            <a:off x="1250720" y="5406863"/>
            <a:ext cx="9144000" cy="1261884"/>
          </a:xfrm>
          <a:prstGeom prst="rect">
            <a:avLst/>
          </a:prstGeom>
          <a:solidFill>
            <a:schemeClr val="bg1"/>
          </a:solidFill>
          <a:ln w="25400">
            <a:noFill/>
            <a:miter lim="800000"/>
            <a:headEnd/>
            <a:tailEnd/>
          </a:ln>
        </p:spPr>
        <p:txBody>
          <a:bodyPr>
            <a:spAutoFit/>
          </a:bodyPr>
          <a:lstStyle/>
          <a:p>
            <a:pPr algn="ctr" fontAlgn="base">
              <a:lnSpc>
                <a:spcPct val="95000"/>
              </a:lnSpc>
              <a:spcBef>
                <a:spcPct val="0"/>
              </a:spcBef>
              <a:spcAft>
                <a:spcPct val="0"/>
              </a:spcAft>
            </a:pPr>
            <a:r>
              <a:rPr lang="en-US" sz="2000" b="1" dirty="0">
                <a:solidFill>
                  <a:prstClr val="black"/>
                </a:solidFill>
                <a:latin typeface="Arial" pitchFamily="34" charset="0"/>
                <a:ea typeface="ＭＳ Ｐゴシック" pitchFamily="34" charset="-128"/>
              </a:rPr>
              <a:t>Bottom Line:</a:t>
            </a:r>
            <a:r>
              <a:rPr lang="en-US" sz="2000" b="1" i="1" dirty="0">
                <a:solidFill>
                  <a:prstClr val="black"/>
                </a:solidFill>
                <a:latin typeface="Arial" pitchFamily="34" charset="0"/>
                <a:ea typeface="ＭＳ Ｐゴシック" pitchFamily="34" charset="-128"/>
              </a:rPr>
              <a:t/>
            </a:r>
            <a:br>
              <a:rPr lang="en-US" sz="2000" b="1" i="1" dirty="0">
                <a:solidFill>
                  <a:prstClr val="black"/>
                </a:solidFill>
                <a:latin typeface="Arial" pitchFamily="34" charset="0"/>
                <a:ea typeface="ＭＳ Ｐゴシック" pitchFamily="34" charset="-128"/>
              </a:rPr>
            </a:br>
            <a:r>
              <a:rPr lang="en-US" sz="2000" b="1" dirty="0">
                <a:solidFill>
                  <a:prstClr val="black"/>
                </a:solidFill>
                <a:latin typeface="Arial" pitchFamily="34" charset="0"/>
                <a:ea typeface="ＭＳ Ｐゴシック" pitchFamily="34" charset="-128"/>
              </a:rPr>
              <a:t>Sexual harassment and sexual assault endanger lives of </a:t>
            </a:r>
            <a:br>
              <a:rPr lang="en-US" sz="2000" b="1" dirty="0">
                <a:solidFill>
                  <a:prstClr val="black"/>
                </a:solidFill>
                <a:latin typeface="Arial" pitchFamily="34" charset="0"/>
                <a:ea typeface="ＭＳ Ｐゴシック" pitchFamily="34" charset="-128"/>
              </a:rPr>
            </a:br>
            <a:r>
              <a:rPr lang="en-US" sz="2000" b="1" dirty="0">
                <a:solidFill>
                  <a:prstClr val="black"/>
                </a:solidFill>
                <a:latin typeface="Arial" pitchFamily="34" charset="0"/>
                <a:ea typeface="ＭＳ Ｐゴシック" pitchFamily="34" charset="-128"/>
              </a:rPr>
              <a:t>individuals and threaten </a:t>
            </a:r>
            <a:r>
              <a:rPr lang="en-US" sz="2000" b="1" dirty="0" smtClean="0">
                <a:solidFill>
                  <a:prstClr val="black"/>
                </a:solidFill>
                <a:latin typeface="Arial" pitchFamily="34" charset="0"/>
                <a:ea typeface="ＭＳ Ｐゴシック" pitchFamily="34" charset="-128"/>
              </a:rPr>
              <a:t>the membership of the </a:t>
            </a:r>
          </a:p>
          <a:p>
            <a:pPr algn="ctr" fontAlgn="base">
              <a:lnSpc>
                <a:spcPct val="95000"/>
              </a:lnSpc>
              <a:spcBef>
                <a:spcPct val="0"/>
              </a:spcBef>
              <a:spcAft>
                <a:spcPct val="0"/>
              </a:spcAft>
            </a:pPr>
            <a:r>
              <a:rPr lang="en-US" sz="2000" b="1" dirty="0" smtClean="0">
                <a:solidFill>
                  <a:prstClr val="black"/>
                </a:solidFill>
                <a:latin typeface="Arial" pitchFamily="34" charset="0"/>
                <a:ea typeface="ＭＳ Ｐゴシック" pitchFamily="34" charset="-128"/>
              </a:rPr>
              <a:t>Southeastern Archaeological Conference</a:t>
            </a:r>
            <a:endParaRPr lang="en-US" sz="2000" b="1" dirty="0">
              <a:solidFill>
                <a:prstClr val="black"/>
              </a:solidFill>
              <a:latin typeface="Arial" pitchFamily="34" charset="0"/>
              <a:ea typeface="ＭＳ Ｐゴシック" pitchFamily="34" charset="-128"/>
            </a:endParaRPr>
          </a:p>
        </p:txBody>
      </p:sp>
      <p:sp>
        <p:nvSpPr>
          <p:cNvPr id="2" name="TextBox 1"/>
          <p:cNvSpPr txBox="1"/>
          <p:nvPr/>
        </p:nvSpPr>
        <p:spPr>
          <a:xfrm>
            <a:off x="247650" y="190500"/>
            <a:ext cx="11534775" cy="523220"/>
          </a:xfrm>
          <a:prstGeom prst="rect">
            <a:avLst/>
          </a:prstGeom>
          <a:noFill/>
        </p:spPr>
        <p:txBody>
          <a:bodyPr wrap="square" rtlCol="0">
            <a:spAutoFit/>
          </a:bodyPr>
          <a:lstStyle/>
          <a:p>
            <a:pPr algn="ctr"/>
            <a:r>
              <a:rPr lang="en-US" sz="2800" b="1" dirty="0" smtClean="0"/>
              <a:t>SEXUAL HARASSMENT AND SEXUAL ASSAULT IMPACT EVERYONE!!!!!!!!!!!!!!</a:t>
            </a:r>
            <a:endParaRPr lang="en-US" sz="2800" b="1" dirty="0"/>
          </a:p>
        </p:txBody>
      </p:sp>
      <p:sp>
        <p:nvSpPr>
          <p:cNvPr id="33" name="TextBox 30"/>
          <p:cNvSpPr txBox="1">
            <a:spLocks noChangeArrowheads="1"/>
          </p:cNvSpPr>
          <p:nvPr/>
        </p:nvSpPr>
        <p:spPr bwMode="auto">
          <a:xfrm>
            <a:off x="5547218" y="1604321"/>
            <a:ext cx="1311576" cy="461665"/>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rPr>
              <a:t>Loss of Diversity</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smtClean="0">
                <a:solidFill>
                  <a:prstClr val="black"/>
                </a:solidFill>
                <a:latin typeface="Arial" pitchFamily="34" charset="0"/>
                <a:ea typeface="ＭＳ Ｐゴシック" pitchFamily="34" charset="-128"/>
              </a:rPr>
              <a:t>of Perspectives</a:t>
            </a:r>
            <a:endParaRPr kumimoji="0" lang="en-US" sz="1200" b="0" i="0" u="none" strike="noStrike" kern="0" cap="none" spc="0" normalizeH="0" baseline="0" noProof="0" dirty="0">
              <a:ln>
                <a:noFill/>
              </a:ln>
              <a:solidFill>
                <a:prstClr val="black"/>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28528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099" y="824997"/>
            <a:ext cx="10515600" cy="1651000"/>
          </a:xfrm>
          <a:solidFill>
            <a:schemeClr val="accent3">
              <a:lumMod val="20000"/>
              <a:lumOff val="80000"/>
            </a:schemeClr>
          </a:solidFill>
        </p:spPr>
        <p:txBody>
          <a:bodyPr>
            <a:normAutofit fontScale="92500"/>
          </a:bodyPr>
          <a:lstStyle/>
          <a:p>
            <a:pPr marL="0" indent="0">
              <a:buNone/>
            </a:pPr>
            <a:r>
              <a:rPr lang="en-US" sz="1800" b="0" i="0" u="none" strike="noStrike" baseline="0" dirty="0" smtClean="0">
                <a:latin typeface="Calibri" panose="020F0502020204030204" pitchFamily="34" charset="0"/>
              </a:rPr>
              <a:t>In 2014, the Executive Board of the Southeastern Archaeological Conference (SEAC) proposed putting together a Task Force on Sexual </a:t>
            </a:r>
            <a:r>
              <a:rPr lang="en-US" sz="1800" b="0" i="0" u="none" strike="noStrike" baseline="0" dirty="0" smtClean="0">
                <a:latin typeface="Calibri" panose="020F0502020204030204" pitchFamily="34" charset="0"/>
              </a:rPr>
              <a:t>Harassment and Assault </a:t>
            </a:r>
            <a:r>
              <a:rPr lang="en-US" sz="1800" b="0" i="0" u="none" strike="noStrike" baseline="0" dirty="0" smtClean="0">
                <a:latin typeface="Calibri" panose="020F0502020204030204" pitchFamily="34" charset="0"/>
              </a:rPr>
              <a:t>in response to a survey on sexual </a:t>
            </a:r>
            <a:r>
              <a:rPr lang="en-US" sz="1800" b="0" i="0" u="none" strike="noStrike" baseline="0" dirty="0" smtClean="0">
                <a:latin typeface="Calibri" panose="020F0502020204030204" pitchFamily="34" charset="0"/>
              </a:rPr>
              <a:t>harassment and assault </a:t>
            </a:r>
            <a:r>
              <a:rPr lang="en-US" sz="1800" b="0" i="0" u="none" strike="noStrike" baseline="0" dirty="0" smtClean="0">
                <a:latin typeface="Calibri" panose="020F0502020204030204" pitchFamily="34" charset="0"/>
              </a:rPr>
              <a:t>conducted by an </a:t>
            </a:r>
            <a:r>
              <a:rPr lang="en-US" sz="1800" b="0" i="1" u="none" strike="noStrike" baseline="0" dirty="0" smtClean="0">
                <a:latin typeface="Calibri" panose="020F0502020204030204" pitchFamily="34" charset="0"/>
              </a:rPr>
              <a:t>ad hoc</a:t>
            </a:r>
            <a:r>
              <a:rPr lang="en-US" sz="1800" b="0" i="0" u="none" strike="noStrike" baseline="0" dirty="0" smtClean="0">
                <a:latin typeface="Calibri" panose="020F0502020204030204" pitchFamily="34" charset="0"/>
              </a:rPr>
              <a:t> committee from the membership. In this survey, </a:t>
            </a:r>
            <a:r>
              <a:rPr lang="en-US" sz="2000" b="1" i="0" u="none" strike="noStrike" baseline="0" dirty="0" smtClean="0">
                <a:latin typeface="Calibri" panose="020F0502020204030204" pitchFamily="34" charset="0"/>
              </a:rPr>
              <a:t>over 60 percent </a:t>
            </a:r>
            <a:r>
              <a:rPr lang="en-US" sz="1800" b="0" i="0" u="none" strike="noStrike" baseline="0" dirty="0" smtClean="0">
                <a:latin typeface="Calibri" panose="020F0502020204030204" pitchFamily="34" charset="0"/>
              </a:rPr>
              <a:t>of the respondents reported being sexually harassed in the field, and 12% reported assault while in the field. (For more details on the survey see the full report by Meyers et al. in the 2015 SEAC Newsletter.)  This training is a first attempt at initiating</a:t>
            </a:r>
            <a:r>
              <a:rPr lang="en-US" sz="1800" b="0" i="0" u="none" strike="noStrike" dirty="0" smtClean="0">
                <a:latin typeface="Calibri" panose="020F0502020204030204" pitchFamily="34" charset="0"/>
              </a:rPr>
              <a:t> awareness and prevention of the sexual harassment and sexual assault reported by the SEAC membership.</a:t>
            </a:r>
            <a:endParaRPr lang="en-US" sz="1800" b="0" i="0" u="none" strike="noStrike" baseline="0" dirty="0" smtClean="0">
              <a:latin typeface="Calibri" panose="020F0502020204030204" pitchFamily="34" charset="0"/>
            </a:endParaRPr>
          </a:p>
          <a:p>
            <a:pPr marL="0" indent="0">
              <a:buNone/>
            </a:pPr>
            <a:endParaRPr lang="en-US" b="0" i="0" u="none" strike="noStrike" baseline="0" dirty="0" smtClean="0">
              <a:latin typeface="Calibri" panose="020F0502020204030204" pitchFamily="34" charset="0"/>
            </a:endParaRPr>
          </a:p>
        </p:txBody>
      </p:sp>
      <p:sp>
        <p:nvSpPr>
          <p:cNvPr id="5" name="Content Placeholder 4"/>
          <p:cNvSpPr txBox="1">
            <a:spLocks/>
          </p:cNvSpPr>
          <p:nvPr/>
        </p:nvSpPr>
        <p:spPr bwMode="auto">
          <a:xfrm>
            <a:off x="800099" y="3239001"/>
            <a:ext cx="10458450" cy="2637924"/>
          </a:xfrm>
          <a:prstGeom prst="rect">
            <a:avLst/>
          </a:prstGeom>
          <a:solidFill>
            <a:schemeClr val="bg1"/>
          </a:solidFill>
          <a:ln w="9525">
            <a:noFill/>
            <a:miter lim="800000"/>
            <a:headEnd/>
            <a:tailEnd/>
          </a:ln>
        </p:spPr>
        <p:txBody>
          <a:bodyPr/>
          <a:lstStyle/>
          <a:p>
            <a:pPr marL="228600" indent="-228600" eaLnBrk="0" fontAlgn="base" hangingPunct="0">
              <a:lnSpc>
                <a:spcPct val="110000"/>
              </a:lnSpc>
              <a:spcBef>
                <a:spcPct val="0"/>
              </a:spcBef>
              <a:spcAft>
                <a:spcPts val="300"/>
              </a:spcAft>
              <a:buClr>
                <a:srgbClr val="2D2901"/>
              </a:buClr>
              <a:buSzPct val="100000"/>
              <a:buFont typeface="Wingdings" pitchFamily="2" charset="2"/>
              <a:buChar char="v"/>
              <a:tabLst>
                <a:tab pos="341313" algn="l"/>
              </a:tabLst>
            </a:pPr>
            <a:r>
              <a:rPr lang="en-US" sz="2000" dirty="0">
                <a:solidFill>
                  <a:prstClr val="black"/>
                </a:solidFill>
                <a:latin typeface="Arial" pitchFamily="34" charset="0"/>
                <a:ea typeface="ＭＳ Ｐゴシック" pitchFamily="34" charset="-128"/>
              </a:rPr>
              <a:t>Sexual harassment is a form of gender discrimination </a:t>
            </a:r>
          </a:p>
          <a:p>
            <a:pPr marL="228600" indent="-228600" eaLnBrk="0" fontAlgn="base" hangingPunct="0">
              <a:lnSpc>
                <a:spcPct val="110000"/>
              </a:lnSpc>
              <a:spcBef>
                <a:spcPct val="0"/>
              </a:spcBef>
              <a:spcAft>
                <a:spcPts val="300"/>
              </a:spcAft>
              <a:buClr>
                <a:srgbClr val="2D2901"/>
              </a:buClr>
              <a:buSzPct val="100000"/>
              <a:buFont typeface="Wingdings" pitchFamily="2" charset="2"/>
              <a:buChar char="v"/>
              <a:tabLst>
                <a:tab pos="341313" algn="l"/>
              </a:tabLst>
            </a:pPr>
            <a:r>
              <a:rPr lang="en-US" sz="2000" dirty="0">
                <a:solidFill>
                  <a:prstClr val="black"/>
                </a:solidFill>
                <a:latin typeface="Arial" pitchFamily="34" charset="0"/>
                <a:ea typeface="ＭＳ Ｐゴシック" pitchFamily="34" charset="-128"/>
              </a:rPr>
              <a:t>Sexual harassment includes unwelcomed sexual advances, requests for sexual favors, and other verbal or physical conduct of a sexual nature when:</a:t>
            </a:r>
          </a:p>
          <a:p>
            <a:pPr lvl="1" indent="-228600" eaLnBrk="0" fontAlgn="base" hangingPunct="0">
              <a:lnSpc>
                <a:spcPct val="110000"/>
              </a:lnSpc>
              <a:spcBef>
                <a:spcPct val="0"/>
              </a:spcBef>
              <a:spcAft>
                <a:spcPts val="300"/>
              </a:spcAft>
              <a:buClr>
                <a:srgbClr val="2D2901"/>
              </a:buClr>
              <a:buSzPct val="100000"/>
              <a:buFont typeface="Wingdings" pitchFamily="2" charset="2"/>
              <a:buChar char="v"/>
              <a:tabLst>
                <a:tab pos="341313" algn="l"/>
              </a:tabLst>
            </a:pPr>
            <a:r>
              <a:rPr lang="en-US" sz="1600" dirty="0">
                <a:solidFill>
                  <a:prstClr val="black"/>
                </a:solidFill>
                <a:latin typeface="Arial" pitchFamily="34" charset="0"/>
                <a:ea typeface="ＭＳ Ｐゴシック" pitchFamily="34" charset="-128"/>
              </a:rPr>
              <a:t>Submission to or rejection of is made a term or condition of a person</a:t>
            </a:r>
            <a:r>
              <a:rPr lang="en-US" altLang="en-US" sz="1600" dirty="0">
                <a:solidFill>
                  <a:prstClr val="black"/>
                </a:solidFill>
                <a:latin typeface="Arial" pitchFamily="34" charset="0"/>
                <a:ea typeface="ＭＳ Ｐゴシック" pitchFamily="34" charset="-128"/>
              </a:rPr>
              <a:t>’</a:t>
            </a:r>
            <a:r>
              <a:rPr lang="en-US" sz="1600" dirty="0">
                <a:solidFill>
                  <a:prstClr val="black"/>
                </a:solidFill>
                <a:latin typeface="Arial" pitchFamily="34" charset="0"/>
                <a:ea typeface="ＭＳ Ｐゴシック" pitchFamily="34" charset="-128"/>
              </a:rPr>
              <a:t>s job, pay, career;</a:t>
            </a:r>
          </a:p>
          <a:p>
            <a:pPr lvl="1" indent="-228600" eaLnBrk="0" fontAlgn="base" hangingPunct="0">
              <a:lnSpc>
                <a:spcPct val="110000"/>
              </a:lnSpc>
              <a:spcBef>
                <a:spcPct val="0"/>
              </a:spcBef>
              <a:spcAft>
                <a:spcPts val="300"/>
              </a:spcAft>
              <a:buClr>
                <a:srgbClr val="2D2901"/>
              </a:buClr>
              <a:buSzPct val="100000"/>
              <a:buFont typeface="Wingdings" pitchFamily="2" charset="2"/>
              <a:buChar char="v"/>
              <a:tabLst>
                <a:tab pos="341313" algn="l"/>
              </a:tabLst>
            </a:pPr>
            <a:r>
              <a:rPr lang="en-US" sz="1600" dirty="0">
                <a:solidFill>
                  <a:prstClr val="black"/>
                </a:solidFill>
                <a:latin typeface="Arial" pitchFamily="34" charset="0"/>
                <a:ea typeface="ＭＳ Ｐゴシック" pitchFamily="34" charset="-128"/>
              </a:rPr>
              <a:t>Submission to or rejection of is used as a basis for career or employment decisions;</a:t>
            </a:r>
          </a:p>
          <a:p>
            <a:pPr lvl="1" indent="-228600" eaLnBrk="0" fontAlgn="base" hangingPunct="0">
              <a:lnSpc>
                <a:spcPct val="110000"/>
              </a:lnSpc>
              <a:spcBef>
                <a:spcPct val="0"/>
              </a:spcBef>
              <a:spcAft>
                <a:spcPts val="300"/>
              </a:spcAft>
              <a:buClr>
                <a:srgbClr val="2D2901"/>
              </a:buClr>
              <a:buSzPct val="100000"/>
              <a:buFont typeface="Wingdings" pitchFamily="2" charset="2"/>
              <a:buChar char="v"/>
              <a:tabLst>
                <a:tab pos="341313" algn="l"/>
              </a:tabLst>
            </a:pPr>
            <a:r>
              <a:rPr lang="en-US" sz="1600" dirty="0">
                <a:solidFill>
                  <a:prstClr val="black"/>
                </a:solidFill>
                <a:latin typeface="Arial" pitchFamily="34" charset="0"/>
                <a:ea typeface="ＭＳ Ｐゴシック" pitchFamily="34" charset="-128"/>
              </a:rPr>
              <a:t>Conduct has the purpose or effect of unreasonably interfering with an individual</a:t>
            </a:r>
            <a:r>
              <a:rPr lang="en-US" altLang="en-US" sz="1600" dirty="0">
                <a:solidFill>
                  <a:prstClr val="black"/>
                </a:solidFill>
                <a:latin typeface="Arial" pitchFamily="34" charset="0"/>
                <a:ea typeface="ＭＳ Ｐゴシック" pitchFamily="34" charset="-128"/>
              </a:rPr>
              <a:t>’</a:t>
            </a:r>
            <a:r>
              <a:rPr lang="en-US" sz="1600" dirty="0">
                <a:solidFill>
                  <a:prstClr val="black"/>
                </a:solidFill>
                <a:latin typeface="Arial" pitchFamily="34" charset="0"/>
                <a:ea typeface="ＭＳ Ｐゴシック" pitchFamily="34" charset="-128"/>
              </a:rPr>
              <a:t>s work performance or creates an intimidating, hostile, or offensive work environment</a:t>
            </a:r>
          </a:p>
          <a:p>
            <a:pPr marL="228600" indent="-228600" eaLnBrk="0" fontAlgn="base" hangingPunct="0">
              <a:lnSpc>
                <a:spcPct val="110000"/>
              </a:lnSpc>
              <a:spcBef>
                <a:spcPct val="0"/>
              </a:spcBef>
              <a:spcAft>
                <a:spcPts val="300"/>
              </a:spcAft>
              <a:buClr>
                <a:srgbClr val="2D2901"/>
              </a:buClr>
              <a:buSzPct val="85000"/>
              <a:buFont typeface="Arial" pitchFamily="34" charset="0"/>
              <a:buChar char="•"/>
              <a:tabLst>
                <a:tab pos="341313" algn="l"/>
              </a:tabLst>
            </a:pPr>
            <a:endParaRPr lang="en-US" sz="2400" b="1" dirty="0">
              <a:solidFill>
                <a:prstClr val="black"/>
              </a:solidFill>
              <a:latin typeface="Arial" pitchFamily="34" charset="0"/>
              <a:ea typeface="ＭＳ Ｐゴシック" pitchFamily="34" charset="-128"/>
            </a:endParaRPr>
          </a:p>
        </p:txBody>
      </p:sp>
      <p:sp>
        <p:nvSpPr>
          <p:cNvPr id="6" name="Title 1"/>
          <p:cNvSpPr txBox="1">
            <a:spLocks/>
          </p:cNvSpPr>
          <p:nvPr/>
        </p:nvSpPr>
        <p:spPr>
          <a:xfrm>
            <a:off x="714375" y="2581274"/>
            <a:ext cx="6254750" cy="819150"/>
          </a:xfrm>
          <a:prstGeom prst="rect">
            <a:avLst/>
          </a:prstGeom>
          <a:noFill/>
        </p:spPr>
        <p:txBody>
          <a:bodyPr/>
          <a:lstStyle/>
          <a:p>
            <a:pPr eaLnBrk="0" fontAlgn="base" hangingPunct="0">
              <a:spcBef>
                <a:spcPct val="0"/>
              </a:spcBef>
              <a:spcAft>
                <a:spcPct val="0"/>
              </a:spcAft>
              <a:defRPr/>
            </a:pPr>
            <a:r>
              <a:rPr lang="en-US" sz="3200" b="1" spc="-100" dirty="0">
                <a:ln w="3200">
                  <a:noFill/>
                  <a:prstDash val="solid"/>
                  <a:round/>
                </a:ln>
                <a:solidFill>
                  <a:prstClr val="black"/>
                </a:solidFill>
                <a:latin typeface="Arial" pitchFamily="34" charset="0"/>
                <a:ea typeface="MS PGothic" pitchFamily="34" charset="-128"/>
                <a:cs typeface="Arial" pitchFamily="34" charset="0"/>
              </a:rPr>
              <a:t>Definition of </a:t>
            </a:r>
            <a:r>
              <a:rPr lang="en-US" sz="3200" b="1" spc="-100" dirty="0" smtClean="0">
                <a:ln w="3200">
                  <a:noFill/>
                  <a:prstDash val="solid"/>
                  <a:round/>
                </a:ln>
                <a:solidFill>
                  <a:prstClr val="black"/>
                </a:solidFill>
                <a:latin typeface="Arial" pitchFamily="34" charset="0"/>
                <a:ea typeface="MS PGothic" pitchFamily="34" charset="-128"/>
                <a:cs typeface="Arial" pitchFamily="34" charset="0"/>
              </a:rPr>
              <a:t>Sexual </a:t>
            </a:r>
            <a:r>
              <a:rPr lang="en-US" sz="3200" b="1" spc="-100" dirty="0">
                <a:ln w="3200">
                  <a:noFill/>
                  <a:prstDash val="solid"/>
                  <a:round/>
                </a:ln>
                <a:solidFill>
                  <a:prstClr val="black"/>
                </a:solidFill>
                <a:latin typeface="Arial" pitchFamily="34" charset="0"/>
                <a:ea typeface="MS PGothic" pitchFamily="34" charset="-128"/>
                <a:cs typeface="Arial" pitchFamily="34" charset="0"/>
              </a:rPr>
              <a:t>Harassment </a:t>
            </a:r>
          </a:p>
        </p:txBody>
      </p:sp>
      <p:sp>
        <p:nvSpPr>
          <p:cNvPr id="7" name="Title 1"/>
          <p:cNvSpPr txBox="1">
            <a:spLocks/>
          </p:cNvSpPr>
          <p:nvPr/>
        </p:nvSpPr>
        <p:spPr>
          <a:xfrm>
            <a:off x="800099" y="225424"/>
            <a:ext cx="6524625" cy="819150"/>
          </a:xfrm>
          <a:prstGeom prst="rect">
            <a:avLst/>
          </a:prstGeom>
          <a:noFill/>
        </p:spPr>
        <p:txBody>
          <a:bodyPr/>
          <a:lstStyle/>
          <a:p>
            <a:pPr eaLnBrk="0" fontAlgn="base" hangingPunct="0">
              <a:spcBef>
                <a:spcPct val="0"/>
              </a:spcBef>
              <a:spcAft>
                <a:spcPct val="0"/>
              </a:spcAft>
              <a:defRPr/>
            </a:pPr>
            <a:r>
              <a:rPr lang="en-US" sz="3200" b="1" spc="-100" dirty="0" smtClean="0">
                <a:ln w="3200">
                  <a:noFill/>
                  <a:prstDash val="solid"/>
                  <a:round/>
                </a:ln>
                <a:solidFill>
                  <a:prstClr val="black"/>
                </a:solidFill>
                <a:latin typeface="Arial" pitchFamily="34" charset="0"/>
                <a:ea typeface="MS PGothic" pitchFamily="34" charset="-128"/>
                <a:cs typeface="Arial" pitchFamily="34" charset="0"/>
              </a:rPr>
              <a:t>Background and Need for Training</a:t>
            </a:r>
            <a:endParaRPr lang="en-US" sz="3200" b="1" spc="-100" dirty="0">
              <a:ln w="3200">
                <a:noFill/>
                <a:prstDash val="solid"/>
                <a:round/>
              </a:ln>
              <a:solidFill>
                <a:prstClr val="black"/>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46463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6"/>
          <p:cNvSpPr txBox="1">
            <a:spLocks/>
          </p:cNvSpPr>
          <p:nvPr/>
        </p:nvSpPr>
        <p:spPr>
          <a:xfrm>
            <a:off x="1603375" y="436562"/>
            <a:ext cx="8442325" cy="966788"/>
          </a:xfrm>
          <a:prstGeom prst="rect">
            <a:avLst/>
          </a:prstGeom>
        </p:spPr>
        <p:txBody>
          <a:bodyPr/>
          <a:lstStyle/>
          <a:p>
            <a:pPr algn="ctr" eaLnBrk="0" fontAlgn="base" hangingPunct="0">
              <a:spcBef>
                <a:spcPct val="0"/>
              </a:spcBef>
              <a:spcAft>
                <a:spcPct val="0"/>
              </a:spcAft>
              <a:defRPr/>
            </a:pPr>
            <a:r>
              <a:rPr lang="en-US" sz="3200" b="1" spc="-100" dirty="0">
                <a:ln w="3200">
                  <a:noFill/>
                  <a:prstDash val="solid"/>
                  <a:round/>
                </a:ln>
                <a:solidFill>
                  <a:prstClr val="black"/>
                </a:solidFill>
                <a:latin typeface="Arial" pitchFamily="34" charset="0"/>
                <a:ea typeface="MS PGothic" pitchFamily="34" charset="-128"/>
                <a:cs typeface="Arial" pitchFamily="34" charset="0"/>
              </a:rPr>
              <a:t>Categories of </a:t>
            </a:r>
            <a:r>
              <a:rPr lang="en-US" sz="3200" b="1" spc="-100" dirty="0" smtClean="0">
                <a:ln w="3200">
                  <a:noFill/>
                  <a:prstDash val="solid"/>
                  <a:round/>
                </a:ln>
                <a:solidFill>
                  <a:prstClr val="black"/>
                </a:solidFill>
                <a:latin typeface="Arial" pitchFamily="34" charset="0"/>
                <a:ea typeface="MS PGothic" pitchFamily="34" charset="-128"/>
                <a:cs typeface="Arial" pitchFamily="34" charset="0"/>
              </a:rPr>
              <a:t>Sexual </a:t>
            </a:r>
            <a:r>
              <a:rPr lang="en-US" sz="3200" b="1" spc="-100" dirty="0">
                <a:ln w="3200">
                  <a:noFill/>
                  <a:prstDash val="solid"/>
                  <a:round/>
                </a:ln>
                <a:solidFill>
                  <a:prstClr val="black"/>
                </a:solidFill>
                <a:latin typeface="Arial" pitchFamily="34" charset="0"/>
                <a:ea typeface="MS PGothic" pitchFamily="34" charset="-128"/>
                <a:cs typeface="Arial" pitchFamily="34" charset="0"/>
              </a:rPr>
              <a:t>Harassment</a:t>
            </a:r>
          </a:p>
        </p:txBody>
      </p:sp>
      <p:sp>
        <p:nvSpPr>
          <p:cNvPr id="5" name="Content Placeholder 8"/>
          <p:cNvSpPr txBox="1">
            <a:spLocks/>
          </p:cNvSpPr>
          <p:nvPr/>
        </p:nvSpPr>
        <p:spPr bwMode="auto">
          <a:xfrm>
            <a:off x="723901" y="1136650"/>
            <a:ext cx="10810874" cy="5239348"/>
          </a:xfrm>
          <a:prstGeom prst="rect">
            <a:avLst/>
          </a:prstGeom>
          <a:solidFill>
            <a:schemeClr val="bg2">
              <a:lumMod val="90000"/>
              <a:alpha val="80000"/>
            </a:schemeClr>
          </a:solidFill>
          <a:ln w="9525">
            <a:noFill/>
            <a:miter lim="800000"/>
            <a:headEnd/>
            <a:tailEnd/>
          </a:ln>
        </p:spPr>
        <p:txBody>
          <a:bodyPr/>
          <a:lstStyle/>
          <a:p>
            <a:pPr marL="228600" indent="-228600" eaLnBrk="0" fontAlgn="base" hangingPunct="0">
              <a:lnSpc>
                <a:spcPct val="110000"/>
              </a:lnSpc>
              <a:spcBef>
                <a:spcPct val="0"/>
              </a:spcBef>
              <a:spcAft>
                <a:spcPts val="300"/>
              </a:spcAft>
              <a:buClr>
                <a:srgbClr val="2D2901"/>
              </a:buClr>
              <a:buSzPct val="85000"/>
              <a:tabLst>
                <a:tab pos="341313" algn="l"/>
              </a:tabLst>
            </a:pPr>
            <a:r>
              <a:rPr lang="en-US" b="1" dirty="0">
                <a:solidFill>
                  <a:prstClr val="black"/>
                </a:solidFill>
                <a:latin typeface="Arial" pitchFamily="34" charset="0"/>
                <a:ea typeface="ＭＳ Ｐゴシック" pitchFamily="34" charset="-128"/>
              </a:rPr>
              <a:t>Verbal </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Telling sexual </a:t>
            </a:r>
            <a:r>
              <a:rPr lang="en-US" sz="1400" b="1" dirty="0" smtClean="0">
                <a:solidFill>
                  <a:prstClr val="black"/>
                </a:solidFill>
                <a:latin typeface="Arial" pitchFamily="34" charset="0"/>
                <a:ea typeface="ＭＳ Ｐゴシック" pitchFamily="34" charset="-128"/>
              </a:rPr>
              <a:t>jokes during fieldwork or in the classroom</a:t>
            </a:r>
            <a:endParaRPr lang="en-US" sz="1400" b="1" dirty="0">
              <a:solidFill>
                <a:prstClr val="black"/>
              </a:solidFill>
              <a:latin typeface="Arial" pitchFamily="34" charset="0"/>
              <a:ea typeface="ＭＳ Ｐゴシック" pitchFamily="34" charset="-128"/>
            </a:endParaRP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Using sexually explicit profanity or </a:t>
            </a:r>
            <a:r>
              <a:rPr lang="en-US" sz="1400" b="1" dirty="0" smtClean="0">
                <a:solidFill>
                  <a:prstClr val="black"/>
                </a:solidFill>
                <a:latin typeface="Arial" pitchFamily="34" charset="0"/>
                <a:ea typeface="ＭＳ Ｐゴシック" pitchFamily="34" charset="-128"/>
              </a:rPr>
              <a:t>threats or </a:t>
            </a:r>
            <a:r>
              <a:rPr lang="en-US" sz="1400" b="1" dirty="0">
                <a:solidFill>
                  <a:prstClr val="black"/>
                </a:solidFill>
                <a:latin typeface="Arial" pitchFamily="34" charset="0"/>
                <a:ea typeface="ＭＳ Ｐゴシック" pitchFamily="34" charset="-128"/>
              </a:rPr>
              <a:t>sexual comments</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Whistling in a sexually suggestive manner</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Describing certain attributes of one</a:t>
            </a:r>
            <a:r>
              <a:rPr lang="ja-JP" altLang="en-US" sz="1400" b="1" dirty="0">
                <a:solidFill>
                  <a:prstClr val="black"/>
                </a:solidFill>
                <a:latin typeface="Arial" pitchFamily="34" charset="0"/>
              </a:rPr>
              <a:t>’</a:t>
            </a:r>
            <a:r>
              <a:rPr lang="en-US" altLang="ja-JP" sz="1400" b="1" dirty="0">
                <a:solidFill>
                  <a:prstClr val="black"/>
                </a:solidFill>
                <a:latin typeface="Arial" pitchFamily="34" charset="0"/>
              </a:rPr>
              <a:t>s physical appearance in a sexual manner</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Using terms of endearment in referring to </a:t>
            </a:r>
            <a:r>
              <a:rPr lang="en-US" sz="1400" b="1" dirty="0" smtClean="0">
                <a:solidFill>
                  <a:prstClr val="black"/>
                </a:solidFill>
                <a:latin typeface="Arial" pitchFamily="34" charset="0"/>
                <a:ea typeface="ＭＳ Ｐゴシック" pitchFamily="34" charset="-128"/>
              </a:rPr>
              <a:t>students, field technicians, </a:t>
            </a:r>
            <a:r>
              <a:rPr lang="en-US" sz="1400" b="1" dirty="0">
                <a:solidFill>
                  <a:prstClr val="black"/>
                </a:solidFill>
                <a:latin typeface="Arial" pitchFamily="34" charset="0"/>
                <a:ea typeface="ＭＳ Ｐゴシック" pitchFamily="34" charset="-128"/>
              </a:rPr>
              <a:t>or </a:t>
            </a:r>
            <a:r>
              <a:rPr lang="en-US" sz="1400" b="1" dirty="0" smtClean="0">
                <a:solidFill>
                  <a:prstClr val="black"/>
                </a:solidFill>
                <a:latin typeface="Arial" pitchFamily="34" charset="0"/>
                <a:ea typeface="ＭＳ Ｐゴシック" pitchFamily="34" charset="-128"/>
              </a:rPr>
              <a:t>interns</a:t>
            </a:r>
            <a:endParaRPr lang="en-US" sz="1400" b="1" dirty="0">
              <a:solidFill>
                <a:prstClr val="black"/>
              </a:solidFill>
              <a:latin typeface="Arial" pitchFamily="34" charset="0"/>
              <a:ea typeface="ＭＳ Ｐゴシック" pitchFamily="34" charset="-128"/>
            </a:endParaRPr>
          </a:p>
          <a:p>
            <a:pPr marL="228600" indent="-228600" eaLnBrk="0" fontAlgn="base" hangingPunct="0">
              <a:lnSpc>
                <a:spcPct val="110000"/>
              </a:lnSpc>
              <a:spcBef>
                <a:spcPct val="0"/>
              </a:spcBef>
              <a:spcAft>
                <a:spcPts val="300"/>
              </a:spcAft>
              <a:buClr>
                <a:srgbClr val="2D2901"/>
              </a:buClr>
              <a:buSzPct val="85000"/>
              <a:tabLst>
                <a:tab pos="341313" algn="l"/>
              </a:tabLst>
            </a:pPr>
            <a:r>
              <a:rPr lang="en-US" b="1" dirty="0">
                <a:solidFill>
                  <a:prstClr val="black"/>
                </a:solidFill>
                <a:latin typeface="Arial" pitchFamily="34" charset="0"/>
                <a:ea typeface="ＭＳ Ｐゴシック" pitchFamily="34" charset="-128"/>
              </a:rPr>
              <a:t>Nonverbal </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Staring at someone, blowing kisses, winking, or licking one</a:t>
            </a:r>
            <a:r>
              <a:rPr lang="ja-JP" altLang="en-US" sz="1400" b="1" dirty="0">
                <a:solidFill>
                  <a:prstClr val="black"/>
                </a:solidFill>
                <a:latin typeface="Arial" pitchFamily="34" charset="0"/>
              </a:rPr>
              <a:t>’</a:t>
            </a:r>
            <a:r>
              <a:rPr lang="en-US" altLang="ja-JP" sz="1400" b="1" dirty="0">
                <a:solidFill>
                  <a:prstClr val="black"/>
                </a:solidFill>
                <a:latin typeface="Arial" pitchFamily="34" charset="0"/>
              </a:rPr>
              <a:t>s lips in a suggestive manner</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Displaying inappropriate printed material (e.g., sexually oriented pictures or cartoons)</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Using sexually oriented screen savers on one</a:t>
            </a:r>
            <a:r>
              <a:rPr lang="ja-JP" altLang="en-US" sz="1400" b="1" dirty="0">
                <a:solidFill>
                  <a:prstClr val="black"/>
                </a:solidFill>
                <a:latin typeface="Arial" pitchFamily="34" charset="0"/>
              </a:rPr>
              <a:t>’</a:t>
            </a:r>
            <a:r>
              <a:rPr lang="en-US" altLang="ja-JP" sz="1400" b="1" dirty="0">
                <a:solidFill>
                  <a:prstClr val="black"/>
                </a:solidFill>
                <a:latin typeface="Arial" pitchFamily="34" charset="0"/>
              </a:rPr>
              <a:t>s computer</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Sending sexually oriented notes, letters, faxes, sexting or e-mail </a:t>
            </a:r>
          </a:p>
          <a:p>
            <a:pPr marL="228600" indent="-228600" eaLnBrk="0" fontAlgn="base" hangingPunct="0">
              <a:lnSpc>
                <a:spcPct val="110000"/>
              </a:lnSpc>
              <a:spcBef>
                <a:spcPct val="0"/>
              </a:spcBef>
              <a:spcAft>
                <a:spcPts val="600"/>
              </a:spcAft>
              <a:buClr>
                <a:srgbClr val="2D2901"/>
              </a:buClr>
              <a:buSzPct val="85000"/>
              <a:tabLst>
                <a:tab pos="341313" algn="l"/>
              </a:tabLst>
            </a:pPr>
            <a:r>
              <a:rPr lang="en-US" b="1" dirty="0">
                <a:solidFill>
                  <a:prstClr val="black"/>
                </a:solidFill>
                <a:latin typeface="Arial" pitchFamily="34" charset="0"/>
                <a:ea typeface="ＭＳ Ｐゴシック" pitchFamily="34" charset="-128"/>
              </a:rPr>
              <a:t>Physical contact</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Touching, patting, pinching, bumping, or grabbing</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Cornering or blocking a passageway</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Kissing</a:t>
            </a:r>
          </a:p>
          <a:p>
            <a:pPr marL="520700" lvl="1" indent="-228600" eaLnBrk="0" fontAlgn="base" hangingPunct="0">
              <a:lnSpc>
                <a:spcPct val="110000"/>
              </a:lnSpc>
              <a:spcBef>
                <a:spcPct val="0"/>
              </a:spcBef>
              <a:spcAft>
                <a:spcPts val="300"/>
              </a:spcAft>
              <a:buClr>
                <a:srgbClr val="222613"/>
              </a:buClr>
              <a:buSzPct val="100000"/>
              <a:buFont typeface="Wingdings" pitchFamily="2" charset="2"/>
              <a:buChar char="v"/>
              <a:tabLst>
                <a:tab pos="341313" algn="l"/>
              </a:tabLst>
            </a:pPr>
            <a:r>
              <a:rPr lang="en-US" sz="1400" b="1" dirty="0">
                <a:solidFill>
                  <a:prstClr val="black"/>
                </a:solidFill>
                <a:latin typeface="Arial" pitchFamily="34" charset="0"/>
                <a:ea typeface="ＭＳ Ｐゴシック" pitchFamily="34" charset="-128"/>
              </a:rPr>
              <a:t>Providing unsolicited back or neck rubs</a:t>
            </a:r>
          </a:p>
          <a:p>
            <a:pPr marL="520700" lvl="1" indent="-228600" eaLnBrk="0" fontAlgn="base" hangingPunct="0">
              <a:lnSpc>
                <a:spcPct val="110000"/>
              </a:lnSpc>
              <a:spcBef>
                <a:spcPct val="0"/>
              </a:spcBef>
              <a:spcAft>
                <a:spcPts val="300"/>
              </a:spcAft>
              <a:buClr>
                <a:srgbClr val="222613"/>
              </a:buClr>
              <a:buSzPct val="100000"/>
              <a:buFont typeface="Arial" pitchFamily="34" charset="0"/>
              <a:buChar char="−"/>
              <a:tabLst>
                <a:tab pos="341313" algn="l"/>
              </a:tabLst>
            </a:pPr>
            <a:endParaRPr lang="en-US" sz="1400" b="1" dirty="0">
              <a:solidFill>
                <a:prstClr val="black"/>
              </a:solidFill>
              <a:latin typeface="Arial" pitchFamily="34" charset="0"/>
              <a:ea typeface="ＭＳ Ｐゴシック" pitchFamily="34" charset="-128"/>
            </a:endParaRPr>
          </a:p>
          <a:p>
            <a:pPr marL="228600" indent="-228600" eaLnBrk="0" fontAlgn="base" hangingPunct="0">
              <a:lnSpc>
                <a:spcPct val="114000"/>
              </a:lnSpc>
              <a:spcBef>
                <a:spcPct val="0"/>
              </a:spcBef>
              <a:spcAft>
                <a:spcPts val="600"/>
              </a:spcAft>
              <a:buClr>
                <a:srgbClr val="2D2901"/>
              </a:buClr>
              <a:buSzPct val="85000"/>
              <a:buFont typeface="Wingdings" pitchFamily="2" charset="2"/>
              <a:buNone/>
              <a:tabLst>
                <a:tab pos="341313" algn="l"/>
              </a:tabLst>
            </a:pPr>
            <a:endParaRPr lang="en-US" sz="2400" b="1" i="1" dirty="0">
              <a:solidFill>
                <a:prstClr val="black"/>
              </a:solidFill>
              <a:latin typeface="Arial" pitchFamily="34" charset="0"/>
              <a:ea typeface="ＭＳ Ｐゴシック" pitchFamily="34" charset="-128"/>
            </a:endParaRPr>
          </a:p>
        </p:txBody>
      </p:sp>
      <p:pic>
        <p:nvPicPr>
          <p:cNvPr id="6" name="Picture 5"/>
          <p:cNvPicPr>
            <a:picLocks noChangeAspect="1"/>
          </p:cNvPicPr>
          <p:nvPr/>
        </p:nvPicPr>
        <p:blipFill>
          <a:blip r:embed="rId3"/>
          <a:stretch>
            <a:fillRect/>
          </a:stretch>
        </p:blipFill>
        <p:spPr>
          <a:xfrm>
            <a:off x="7334267" y="3870325"/>
            <a:ext cx="4200508" cy="2505673"/>
          </a:xfrm>
          <a:prstGeom prst="rect">
            <a:avLst/>
          </a:prstGeom>
        </p:spPr>
      </p:pic>
    </p:spTree>
    <p:extLst>
      <p:ext uri="{BB962C8B-B14F-4D97-AF65-F5344CB8AC3E}">
        <p14:creationId xmlns:p14="http://schemas.microsoft.com/office/powerpoint/2010/main" val="226536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4"/>
          <p:cNvSpPr txBox="1">
            <a:spLocks/>
          </p:cNvSpPr>
          <p:nvPr/>
        </p:nvSpPr>
        <p:spPr bwMode="auto">
          <a:xfrm>
            <a:off x="261186" y="88231"/>
            <a:ext cx="5806239" cy="895350"/>
          </a:xfrm>
          <a:prstGeom prst="rect">
            <a:avLst/>
          </a:prstGeom>
          <a:ln>
            <a:noFill/>
          </a:ln>
          <a:effectLst/>
        </p:spPr>
        <p:txBody>
          <a:bodyPr vert="horz" wrap="square" lIns="91440" tIns="0" rIns="91440" bIns="0" numCol="1" rtlCol="0" anchor="t" anchorCtr="0" compatLnSpc="1">
            <a:prstTxWarp prst="textNoShape">
              <a:avLst/>
            </a:prstTxWarp>
            <a:noAutofit/>
          </a:bodyPr>
          <a:lstStyle>
            <a:lvl1pPr algn="r" rtl="0" eaLnBrk="0" fontAlgn="base" hangingPunct="0">
              <a:spcBef>
                <a:spcPct val="0"/>
              </a:spcBef>
              <a:spcAft>
                <a:spcPct val="0"/>
              </a:spcAft>
              <a:defRPr lang="en-US" sz="3200" b="0" i="0" kern="1200" spc="0">
                <a:ln w="3200">
                  <a:noFill/>
                  <a:prstDash val="solid"/>
                  <a:round/>
                </a:ln>
                <a:solidFill>
                  <a:srgbClr val="141313"/>
                </a:solidFill>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algn="l"/>
            <a:r>
              <a:rPr lang="en-US" dirty="0" smtClean="0">
                <a:ln>
                  <a:noFill/>
                </a:ln>
                <a:latin typeface="Arial" pitchFamily="34" charset="0"/>
                <a:cs typeface="Arial" pitchFamily="34" charset="0"/>
              </a:rPr>
              <a:t>Types of Sexual Harassment</a:t>
            </a:r>
          </a:p>
        </p:txBody>
      </p:sp>
      <p:sp>
        <p:nvSpPr>
          <p:cNvPr id="6" name="Text Placeholder 10"/>
          <p:cNvSpPr>
            <a:spLocks noGrp="1"/>
          </p:cNvSpPr>
          <p:nvPr>
            <p:ph idx="1"/>
          </p:nvPr>
        </p:nvSpPr>
        <p:spPr bwMode="auto">
          <a:xfrm>
            <a:off x="261186" y="1176338"/>
            <a:ext cx="11268075" cy="3833812"/>
          </a:xfrm>
          <a:solidFill>
            <a:schemeClr val="accent3">
              <a:lumMod val="20000"/>
              <a:lumOff val="80000"/>
              <a:alpha val="87000"/>
            </a:schemeClr>
          </a:solidFill>
          <a:ln>
            <a:miter lim="800000"/>
            <a:headEnd/>
            <a:tailEnd/>
          </a:ln>
        </p:spPr>
        <p:txBody>
          <a:bodyPr vert="horz" wrap="square" lIns="91440" tIns="45720" rIns="91440" bIns="45720" numCol="1" anchor="t" anchorCtr="0" compatLnSpc="1">
            <a:prstTxWarp prst="textNoShape">
              <a:avLst/>
            </a:prstTxWarp>
          </a:bodyPr>
          <a:lstStyle/>
          <a:p>
            <a:pPr marL="338138" indent="-338138">
              <a:buNone/>
            </a:pPr>
            <a:r>
              <a:rPr lang="en-US" sz="2200" b="0" dirty="0" smtClean="0">
                <a:latin typeface="Arial" pitchFamily="34" charset="0"/>
                <a:cs typeface="Arial" pitchFamily="34" charset="0"/>
              </a:rPr>
              <a:t>Quid Pro Quo/Sexual Coercion (</a:t>
            </a:r>
            <a:r>
              <a:rPr lang="ja-JP" altLang="en-US" sz="2200" b="0" dirty="0" smtClean="0">
                <a:latin typeface="Arial" pitchFamily="34" charset="0"/>
                <a:cs typeface="Arial" pitchFamily="34" charset="0"/>
              </a:rPr>
              <a:t>“</a:t>
            </a:r>
            <a:r>
              <a:rPr lang="en-US" altLang="ja-JP" sz="2200" b="0" dirty="0" smtClean="0">
                <a:latin typeface="Arial" pitchFamily="34" charset="0"/>
                <a:cs typeface="Arial" pitchFamily="34" charset="0"/>
              </a:rPr>
              <a:t>This for That</a:t>
            </a:r>
            <a:r>
              <a:rPr lang="ja-JP" altLang="en-US" sz="2200" b="0" dirty="0" smtClean="0">
                <a:latin typeface="Arial" pitchFamily="34" charset="0"/>
                <a:cs typeface="Arial" pitchFamily="34" charset="0"/>
              </a:rPr>
              <a:t>”</a:t>
            </a:r>
            <a:r>
              <a:rPr lang="en-US" altLang="ja-JP" sz="2200" b="0" dirty="0" smtClean="0">
                <a:latin typeface="Arial" pitchFamily="34" charset="0"/>
                <a:cs typeface="Arial" pitchFamily="34" charset="0"/>
              </a:rPr>
              <a:t>) </a:t>
            </a:r>
          </a:p>
          <a:p>
            <a:pPr marL="685800" lvl="1" indent="-336550">
              <a:buFont typeface="Wingdings" pitchFamily="2" charset="2"/>
              <a:buChar char="v"/>
              <a:tabLst>
                <a:tab pos="230188" algn="l"/>
              </a:tabLst>
            </a:pPr>
            <a:r>
              <a:rPr lang="en-US" sz="1800" b="0" dirty="0" smtClean="0">
                <a:latin typeface="Arial" pitchFamily="34" charset="0"/>
                <a:ea typeface="Arial" pitchFamily="34" charset="0"/>
                <a:cs typeface="Arial" pitchFamily="34" charset="0"/>
              </a:rPr>
              <a:t>Demanding sexual favors in exchange for a promotion, award, or favorable assignment </a:t>
            </a:r>
          </a:p>
          <a:p>
            <a:pPr marL="685800" lvl="1" indent="-336550">
              <a:buFont typeface="Wingdings" pitchFamily="2" charset="2"/>
              <a:buChar char="v"/>
              <a:tabLst>
                <a:tab pos="230188" algn="l"/>
              </a:tabLst>
            </a:pPr>
            <a:r>
              <a:rPr lang="en-US" sz="1800" b="0" dirty="0" smtClean="0">
                <a:latin typeface="Arial" pitchFamily="34" charset="0"/>
                <a:ea typeface="Arial" pitchFamily="34" charset="0"/>
                <a:cs typeface="Arial" pitchFamily="34" charset="0"/>
              </a:rPr>
              <a:t>Disciplining or relieving a subordinate who refuses sexual advances</a:t>
            </a:r>
          </a:p>
          <a:p>
            <a:pPr marL="685800" lvl="1" indent="-336550">
              <a:buFont typeface="Wingdings" pitchFamily="2" charset="2"/>
              <a:buChar char="v"/>
              <a:tabLst>
                <a:tab pos="230188" algn="l"/>
              </a:tabLst>
            </a:pPr>
            <a:r>
              <a:rPr lang="en-US" sz="1800" b="0" dirty="0" smtClean="0">
                <a:latin typeface="Arial" pitchFamily="34" charset="0"/>
                <a:ea typeface="Arial" pitchFamily="34" charset="0"/>
                <a:cs typeface="Arial" pitchFamily="34" charset="0"/>
              </a:rPr>
              <a:t>Threatening a poor job or academic evaluation for refusing sexual advances </a:t>
            </a:r>
          </a:p>
          <a:p>
            <a:pPr marL="338138" indent="-338138">
              <a:buNone/>
            </a:pPr>
            <a:r>
              <a:rPr lang="en-US" sz="2200" b="0" dirty="0" smtClean="0">
                <a:latin typeface="Arial" pitchFamily="34" charset="0"/>
                <a:cs typeface="Arial" pitchFamily="34" charset="0"/>
              </a:rPr>
              <a:t>Hostile Environment </a:t>
            </a:r>
          </a:p>
          <a:p>
            <a:pPr marL="685800" lvl="1" indent="-336550">
              <a:buFont typeface="Wingdings" pitchFamily="2" charset="2"/>
              <a:buChar char="v"/>
              <a:tabLst>
                <a:tab pos="230188" algn="l"/>
              </a:tabLst>
            </a:pPr>
            <a:r>
              <a:rPr lang="en-US" sz="1800" b="0" dirty="0" smtClean="0">
                <a:latin typeface="Arial" pitchFamily="34" charset="0"/>
                <a:ea typeface="Arial" pitchFamily="34" charset="0"/>
                <a:cs typeface="Arial" pitchFamily="34" charset="0"/>
              </a:rPr>
              <a:t>Subjected to offensive, unwanted, and unsolicited comments or behaviors of a sexual nature.  If these behaviors unreasonably interfere with an individual</a:t>
            </a:r>
            <a:r>
              <a:rPr lang="ja-JP" altLang="en-US" sz="1800" b="0" dirty="0" smtClean="0">
                <a:latin typeface="Arial" pitchFamily="34" charset="0"/>
                <a:ea typeface="Arial" pitchFamily="34" charset="0"/>
                <a:cs typeface="Arial" pitchFamily="34" charset="0"/>
              </a:rPr>
              <a:t>’</a:t>
            </a:r>
            <a:r>
              <a:rPr lang="en-US" altLang="ja-JP" sz="1800" b="0" dirty="0" smtClean="0">
                <a:latin typeface="Arial" pitchFamily="34" charset="0"/>
                <a:ea typeface="Arial" pitchFamily="34" charset="0"/>
                <a:cs typeface="Arial" pitchFamily="34" charset="0"/>
              </a:rPr>
              <a:t>s performance, then the environment is classified as hostile</a:t>
            </a:r>
          </a:p>
          <a:p>
            <a:pPr marL="796925" lvl="2" indent="-338138">
              <a:buFont typeface="Wingdings" pitchFamily="2" charset="2"/>
              <a:buChar char="v"/>
              <a:tabLst>
                <a:tab pos="230188" algn="l"/>
              </a:tabLst>
            </a:pPr>
            <a:r>
              <a:rPr lang="en-US" b="0" dirty="0" smtClean="0">
                <a:latin typeface="Arial" pitchFamily="34" charset="0"/>
                <a:ea typeface="Arial" pitchFamily="34" charset="0"/>
                <a:cs typeface="Arial" pitchFamily="34" charset="0"/>
              </a:rPr>
              <a:t>Derogatory, gender-biased terms</a:t>
            </a:r>
          </a:p>
          <a:p>
            <a:pPr marL="796925" lvl="2" indent="-338138">
              <a:buFont typeface="Wingdings" pitchFamily="2" charset="2"/>
              <a:buChar char="v"/>
              <a:tabLst>
                <a:tab pos="230188" algn="l"/>
              </a:tabLst>
            </a:pPr>
            <a:r>
              <a:rPr lang="en-US" b="0" dirty="0" smtClean="0">
                <a:latin typeface="Arial" pitchFamily="34" charset="0"/>
                <a:ea typeface="Arial" pitchFamily="34" charset="0"/>
                <a:cs typeface="Arial" pitchFamily="34" charset="0"/>
              </a:rPr>
              <a:t>Sexually suggestive pictures or jokes</a:t>
            </a:r>
          </a:p>
          <a:p>
            <a:pPr marL="796925" lvl="2" indent="-338138">
              <a:buFont typeface="Wingdings" pitchFamily="2" charset="2"/>
              <a:buChar char="v"/>
              <a:tabLst>
                <a:tab pos="230188" algn="l"/>
              </a:tabLst>
            </a:pPr>
            <a:r>
              <a:rPr lang="en-US" b="0" dirty="0" smtClean="0">
                <a:latin typeface="Arial" pitchFamily="34" charset="0"/>
                <a:ea typeface="Arial" pitchFamily="34" charset="0"/>
                <a:cs typeface="Arial" pitchFamily="34" charset="0"/>
              </a:rPr>
              <a:t>Unwanted touching</a:t>
            </a:r>
          </a:p>
          <a:p>
            <a:pPr marL="338138" indent="-338138">
              <a:buFont typeface="Arial" pitchFamily="34" charset="0"/>
              <a:buChar char="•"/>
            </a:pPr>
            <a:endParaRPr lang="en-US" dirty="0" smtClean="0">
              <a:latin typeface="Arial" pitchFamily="34" charset="0"/>
              <a:cs typeface="Arial" pitchFamily="34" charset="0"/>
            </a:endParaRPr>
          </a:p>
        </p:txBody>
      </p:sp>
      <p:sp>
        <p:nvSpPr>
          <p:cNvPr id="7" name="Horizontal Scroll 6"/>
          <p:cNvSpPr/>
          <p:nvPr/>
        </p:nvSpPr>
        <p:spPr>
          <a:xfrm>
            <a:off x="7440613" y="3508375"/>
            <a:ext cx="3536950" cy="1425575"/>
          </a:xfrm>
          <a:prstGeom prst="horizontalScroll">
            <a:avLst/>
          </a:prstGeom>
          <a:solidFill>
            <a:srgbClr val="FAC931"/>
          </a:solidFill>
          <a:ln w="38100" cap="flat" cmpd="sng" algn="ctr">
            <a:solidFill>
              <a:srgbClr val="FAC931">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itchFamily="34" charset="0"/>
                <a:ea typeface="ＭＳ Ｐゴシック" pitchFamily="34" charset="-128"/>
                <a:cs typeface="+mn-cs"/>
              </a:rPr>
              <a:t/>
            </a:r>
            <a:br>
              <a:rPr kumimoji="0" lang="en-US" sz="1400" b="1" i="0" u="none" strike="noStrike" kern="0" cap="none" spc="0" normalizeH="0" baseline="0" noProof="0" dirty="0">
                <a:ln>
                  <a:noFill/>
                </a:ln>
                <a:solidFill>
                  <a:prstClr val="black"/>
                </a:solidFill>
                <a:effectLst/>
                <a:uLnTx/>
                <a:uFillTx/>
                <a:latin typeface="Arial" pitchFamily="34" charset="0"/>
                <a:ea typeface="ＭＳ Ｐゴシック" pitchFamily="34" charset="-128"/>
                <a:cs typeface="+mn-cs"/>
              </a:rPr>
            </a:br>
            <a:r>
              <a:rPr kumimoji="0" lang="en-US" sz="1400" b="1" i="0" u="none" strike="noStrike" kern="0" cap="none" spc="0" normalizeH="0" baseline="0" noProof="0" dirty="0">
                <a:ln>
                  <a:noFill/>
                </a:ln>
                <a:solidFill>
                  <a:prstClr val="black"/>
                </a:solidFill>
                <a:effectLst/>
                <a:uLnTx/>
                <a:uFillTx/>
                <a:latin typeface="Arial" pitchFamily="34" charset="0"/>
                <a:ea typeface="ＭＳ Ｐゴシック" pitchFamily="34" charset="-128"/>
                <a:cs typeface="+mn-cs"/>
              </a:rPr>
              <a:t>Remember, a third party—not just the object of the attention—can also view behaviors as sexually harassing!</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a:ea typeface="ＭＳ Ｐゴシック" pitchFamily="34" charset="-128"/>
              <a:cs typeface="+mn-cs"/>
            </a:endParaRPr>
          </a:p>
        </p:txBody>
      </p:sp>
    </p:spTree>
    <p:extLst>
      <p:ext uri="{BB962C8B-B14F-4D97-AF65-F5344CB8AC3E}">
        <p14:creationId xmlns:p14="http://schemas.microsoft.com/office/powerpoint/2010/main" val="53777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8201" y="0"/>
            <a:ext cx="8297862" cy="1028700"/>
          </a:xfrm>
          <a:prstGeom prst="rect">
            <a:avLst/>
          </a:prstGeom>
        </p:spPr>
        <p:txBody>
          <a:bodyPr/>
          <a:lstStyle/>
          <a:p>
            <a:pPr eaLnBrk="0" fontAlgn="base" hangingPunct="0">
              <a:spcBef>
                <a:spcPct val="0"/>
              </a:spcBef>
              <a:spcAft>
                <a:spcPct val="0"/>
              </a:spcAft>
              <a:defRPr/>
            </a:pPr>
            <a:r>
              <a:rPr lang="en-US" sz="3200" spc="-100" dirty="0">
                <a:ln w="3200">
                  <a:noFill/>
                  <a:prstDash val="solid"/>
                  <a:round/>
                </a:ln>
                <a:solidFill>
                  <a:prstClr val="black"/>
                </a:solidFill>
                <a:latin typeface="Arial" pitchFamily="34" charset="0"/>
                <a:ea typeface="MS PGothic" pitchFamily="34" charset="-128"/>
                <a:cs typeface="Arial" pitchFamily="34" charset="0"/>
              </a:rPr>
              <a:t>Sexual </a:t>
            </a:r>
            <a:r>
              <a:rPr lang="en-US" sz="3200" spc="-100" dirty="0" smtClean="0">
                <a:ln w="3200">
                  <a:noFill/>
                  <a:prstDash val="solid"/>
                  <a:round/>
                </a:ln>
                <a:solidFill>
                  <a:prstClr val="black"/>
                </a:solidFill>
                <a:latin typeface="Arial" pitchFamily="34" charset="0"/>
                <a:ea typeface="MS PGothic" pitchFamily="34" charset="-128"/>
                <a:cs typeface="Arial" pitchFamily="34" charset="0"/>
              </a:rPr>
              <a:t>Harassment Checklist</a:t>
            </a:r>
            <a:endParaRPr lang="en-US" sz="3200" spc="-100" dirty="0">
              <a:ln w="3200">
                <a:noFill/>
                <a:prstDash val="solid"/>
                <a:round/>
              </a:ln>
              <a:solidFill>
                <a:prstClr val="black"/>
              </a:solidFill>
              <a:latin typeface="Arial" pitchFamily="34" charset="0"/>
              <a:ea typeface="MS PGothic" pitchFamily="34" charset="-128"/>
              <a:cs typeface="Arial" pitchFamily="34" charset="0"/>
            </a:endParaRPr>
          </a:p>
        </p:txBody>
      </p:sp>
      <p:sp>
        <p:nvSpPr>
          <p:cNvPr id="5" name="Text Placeholder 2"/>
          <p:cNvSpPr txBox="1">
            <a:spLocks/>
          </p:cNvSpPr>
          <p:nvPr/>
        </p:nvSpPr>
        <p:spPr bwMode="auto">
          <a:xfrm>
            <a:off x="889251" y="1520031"/>
            <a:ext cx="8439150" cy="5003800"/>
          </a:xfrm>
          <a:prstGeom prst="rect">
            <a:avLst/>
          </a:prstGeom>
          <a:solidFill>
            <a:schemeClr val="bg1"/>
          </a:solidFill>
          <a:ln w="9525">
            <a:noFill/>
            <a:miter lim="800000"/>
            <a:headEnd/>
            <a:tailEnd/>
          </a:ln>
        </p:spPr>
        <p:txBody>
          <a:bodyPr/>
          <a:lstStyle/>
          <a:p>
            <a:pPr marL="338138" indent="-338138" eaLnBrk="0" fontAlgn="base" hangingPunct="0">
              <a:lnSpc>
                <a:spcPct val="115000"/>
              </a:lnSpc>
              <a:spcBef>
                <a:spcPct val="0"/>
              </a:spcBef>
              <a:spcAft>
                <a:spcPts val="600"/>
              </a:spcAft>
              <a:buClr>
                <a:srgbClr val="2D2901"/>
              </a:buClr>
              <a:buSzPct val="85000"/>
              <a:buFont typeface="Wingdings" pitchFamily="2" charset="2"/>
              <a:buChar char="v"/>
              <a:tabLst>
                <a:tab pos="341313" algn="l"/>
              </a:tabLst>
            </a:pPr>
            <a:r>
              <a:rPr lang="en-US" sz="2000" dirty="0">
                <a:solidFill>
                  <a:prstClr val="black"/>
                </a:solidFill>
                <a:latin typeface="Arial"/>
                <a:ea typeface="ＭＳ Ｐゴシック" pitchFamily="34" charset="-128"/>
              </a:rPr>
              <a:t>Is the behavior sexual in nature?</a:t>
            </a:r>
          </a:p>
          <a:p>
            <a:pPr marL="338138" indent="-338138" eaLnBrk="0" fontAlgn="base" hangingPunct="0">
              <a:lnSpc>
                <a:spcPct val="115000"/>
              </a:lnSpc>
              <a:spcBef>
                <a:spcPct val="0"/>
              </a:spcBef>
              <a:spcAft>
                <a:spcPts val="600"/>
              </a:spcAft>
              <a:buClr>
                <a:srgbClr val="2D2901"/>
              </a:buClr>
              <a:buSzPct val="85000"/>
              <a:buFont typeface="Wingdings" pitchFamily="2" charset="2"/>
              <a:buChar char="v"/>
              <a:tabLst>
                <a:tab pos="341313" algn="l"/>
              </a:tabLst>
            </a:pPr>
            <a:r>
              <a:rPr lang="en-US" sz="2000" dirty="0">
                <a:solidFill>
                  <a:prstClr val="black"/>
                </a:solidFill>
                <a:latin typeface="Arial"/>
                <a:ea typeface="ＭＳ Ｐゴシック" pitchFamily="34" charset="-128"/>
              </a:rPr>
              <a:t>Is the behavior unwelcomed?</a:t>
            </a:r>
          </a:p>
          <a:p>
            <a:pPr marL="685800" lvl="1" indent="-336550" eaLnBrk="0" fontAlgn="base" hangingPunct="0">
              <a:lnSpc>
                <a:spcPct val="115000"/>
              </a:lnSpc>
              <a:spcBef>
                <a:spcPct val="0"/>
              </a:spcBef>
              <a:spcAft>
                <a:spcPts val="600"/>
              </a:spcAft>
              <a:buClr>
                <a:srgbClr val="2D2901"/>
              </a:buClr>
              <a:buSzPct val="85000"/>
              <a:buFont typeface="Wingdings" pitchFamily="2" charset="2"/>
              <a:buChar char="v"/>
              <a:tabLst>
                <a:tab pos="341313" algn="l"/>
              </a:tabLst>
            </a:pPr>
            <a:r>
              <a:rPr lang="en-US" sz="2000" dirty="0">
                <a:solidFill>
                  <a:prstClr val="black"/>
                </a:solidFill>
                <a:latin typeface="Arial"/>
                <a:ea typeface="ＭＳ Ｐゴシック" pitchFamily="34" charset="-128"/>
              </a:rPr>
              <a:t>The harasser</a:t>
            </a:r>
            <a:r>
              <a:rPr lang="ja-JP" altLang="en-US" sz="2000" dirty="0">
                <a:solidFill>
                  <a:prstClr val="black"/>
                </a:solidFill>
                <a:latin typeface="Arial"/>
              </a:rPr>
              <a:t>’</a:t>
            </a:r>
            <a:r>
              <a:rPr lang="en-US" altLang="ja-JP" sz="2000" dirty="0">
                <a:solidFill>
                  <a:prstClr val="black"/>
                </a:solidFill>
                <a:latin typeface="Arial"/>
              </a:rPr>
              <a:t>s intent is NOT the determining factor</a:t>
            </a:r>
          </a:p>
          <a:p>
            <a:pPr marL="338138" indent="-338138" eaLnBrk="0" fontAlgn="base" hangingPunct="0">
              <a:lnSpc>
                <a:spcPct val="115000"/>
              </a:lnSpc>
              <a:spcBef>
                <a:spcPct val="0"/>
              </a:spcBef>
              <a:spcAft>
                <a:spcPts val="600"/>
              </a:spcAft>
              <a:buClr>
                <a:srgbClr val="2D2901"/>
              </a:buClr>
              <a:buSzPct val="85000"/>
              <a:buFont typeface="Wingdings" pitchFamily="2" charset="2"/>
              <a:buChar char="v"/>
              <a:tabLst>
                <a:tab pos="341313" algn="l"/>
              </a:tabLst>
            </a:pPr>
            <a:r>
              <a:rPr lang="en-US" sz="2000" dirty="0">
                <a:solidFill>
                  <a:prstClr val="black"/>
                </a:solidFill>
                <a:latin typeface="Arial"/>
                <a:ea typeface="ＭＳ Ｐゴシック" pitchFamily="34" charset="-128"/>
              </a:rPr>
              <a:t>Would a reasonable person find the </a:t>
            </a:r>
            <a:br>
              <a:rPr lang="en-US" sz="2000" dirty="0">
                <a:solidFill>
                  <a:prstClr val="black"/>
                </a:solidFill>
                <a:latin typeface="Arial"/>
                <a:ea typeface="ＭＳ Ｐゴシック" pitchFamily="34" charset="-128"/>
              </a:rPr>
            </a:br>
            <a:r>
              <a:rPr lang="en-US" sz="2000" dirty="0">
                <a:solidFill>
                  <a:prstClr val="black"/>
                </a:solidFill>
                <a:latin typeface="Arial"/>
                <a:ea typeface="ＭＳ Ｐゴシック" pitchFamily="34" charset="-128"/>
              </a:rPr>
              <a:t>behavior to be inappropriate?</a:t>
            </a:r>
          </a:p>
          <a:p>
            <a:pPr marL="685800" lvl="1" indent="-336550" eaLnBrk="0" fontAlgn="base" hangingPunct="0">
              <a:lnSpc>
                <a:spcPct val="115000"/>
              </a:lnSpc>
              <a:spcBef>
                <a:spcPct val="0"/>
              </a:spcBef>
              <a:spcAft>
                <a:spcPts val="600"/>
              </a:spcAft>
              <a:buClr>
                <a:srgbClr val="2D2901"/>
              </a:buClr>
              <a:buSzPct val="85000"/>
              <a:buFont typeface="Wingdings" pitchFamily="2" charset="2"/>
              <a:buChar char="v"/>
              <a:tabLst>
                <a:tab pos="341313" algn="l"/>
              </a:tabLst>
            </a:pPr>
            <a:r>
              <a:rPr lang="en-US" sz="2000" dirty="0">
                <a:solidFill>
                  <a:prstClr val="black"/>
                </a:solidFill>
                <a:latin typeface="Arial"/>
                <a:ea typeface="ＭＳ Ｐゴシック" pitchFamily="34" charset="-128"/>
              </a:rPr>
              <a:t>Apply the </a:t>
            </a:r>
            <a:r>
              <a:rPr lang="ja-JP" altLang="en-US" sz="2000" dirty="0">
                <a:solidFill>
                  <a:prstClr val="black"/>
                </a:solidFill>
                <a:latin typeface="Arial"/>
              </a:rPr>
              <a:t>“</a:t>
            </a:r>
            <a:r>
              <a:rPr lang="en-US" altLang="ja-JP" sz="2000" dirty="0">
                <a:solidFill>
                  <a:prstClr val="black"/>
                </a:solidFill>
                <a:latin typeface="Arial"/>
              </a:rPr>
              <a:t>Reasonable Person Standard</a:t>
            </a:r>
            <a:r>
              <a:rPr lang="ja-JP" altLang="en-US" sz="2000" dirty="0">
                <a:solidFill>
                  <a:prstClr val="black"/>
                </a:solidFill>
                <a:latin typeface="Arial"/>
              </a:rPr>
              <a:t>”</a:t>
            </a:r>
            <a:endParaRPr lang="en-US" sz="2000" dirty="0">
              <a:solidFill>
                <a:prstClr val="black"/>
              </a:solidFill>
              <a:latin typeface="Arial"/>
              <a:ea typeface="ＭＳ Ｐゴシック" pitchFamily="34" charset="-128"/>
            </a:endParaRPr>
          </a:p>
          <a:p>
            <a:pPr eaLnBrk="0" fontAlgn="base" hangingPunct="0">
              <a:lnSpc>
                <a:spcPct val="115000"/>
              </a:lnSpc>
              <a:spcBef>
                <a:spcPct val="0"/>
              </a:spcBef>
              <a:spcAft>
                <a:spcPts val="600"/>
              </a:spcAft>
              <a:buClr>
                <a:srgbClr val="2D2901"/>
              </a:buClr>
              <a:buSzPct val="85000"/>
              <a:tabLst>
                <a:tab pos="341313" algn="l"/>
              </a:tabLst>
            </a:pPr>
            <a:r>
              <a:rPr lang="en-US" sz="2000" dirty="0" smtClean="0">
                <a:solidFill>
                  <a:prstClr val="black"/>
                </a:solidFill>
                <a:latin typeface="Arial"/>
                <a:ea typeface="ＭＳ Ｐゴシック" pitchFamily="34" charset="-128"/>
              </a:rPr>
              <a:t>The “Reasonable Person Standard” includes</a:t>
            </a:r>
          </a:p>
          <a:p>
            <a:pPr eaLnBrk="0" fontAlgn="base" hangingPunct="0">
              <a:lnSpc>
                <a:spcPct val="115000"/>
              </a:lnSpc>
              <a:spcBef>
                <a:spcPct val="0"/>
              </a:spcBef>
              <a:spcAft>
                <a:spcPts val="600"/>
              </a:spcAft>
              <a:buClr>
                <a:srgbClr val="2D2901"/>
              </a:buClr>
              <a:buSzPct val="85000"/>
              <a:tabLst>
                <a:tab pos="341313" algn="l"/>
              </a:tabLst>
            </a:pPr>
            <a:r>
              <a:rPr lang="en-US" sz="2000" dirty="0">
                <a:solidFill>
                  <a:prstClr val="black"/>
                </a:solidFill>
                <a:latin typeface="Arial"/>
                <a:ea typeface="ＭＳ Ｐゴシック" pitchFamily="34" charset="-128"/>
              </a:rPr>
              <a:t>o</a:t>
            </a:r>
            <a:r>
              <a:rPr lang="en-US" sz="2000" dirty="0" smtClean="0">
                <a:solidFill>
                  <a:prstClr val="black"/>
                </a:solidFill>
                <a:latin typeface="Arial"/>
                <a:ea typeface="ＭＳ Ｐゴシック" pitchFamily="34" charset="-128"/>
              </a:rPr>
              <a:t>ne </a:t>
            </a:r>
            <a:r>
              <a:rPr lang="en-US" sz="2000" dirty="0">
                <a:solidFill>
                  <a:prstClr val="black"/>
                </a:solidFill>
                <a:latin typeface="Arial"/>
                <a:ea typeface="ＭＳ Ｐゴシック" pitchFamily="34" charset="-128"/>
              </a:rPr>
              <a:t>or more of the following:</a:t>
            </a:r>
          </a:p>
          <a:p>
            <a:pPr marL="338138" indent="-338138" eaLnBrk="0" fontAlgn="base" hangingPunct="0">
              <a:lnSpc>
                <a:spcPct val="115000"/>
              </a:lnSpc>
              <a:spcBef>
                <a:spcPct val="0"/>
              </a:spcBef>
              <a:spcAft>
                <a:spcPts val="600"/>
              </a:spcAft>
              <a:buClr>
                <a:srgbClr val="2D2901"/>
              </a:buClr>
              <a:buSzPct val="85000"/>
              <a:buFont typeface="Wingdings" pitchFamily="2" charset="2"/>
              <a:buChar char="v"/>
              <a:tabLst>
                <a:tab pos="341313" algn="l"/>
              </a:tabLst>
            </a:pPr>
            <a:r>
              <a:rPr lang="en-US" sz="2000" dirty="0">
                <a:solidFill>
                  <a:prstClr val="black"/>
                </a:solidFill>
                <a:latin typeface="Arial"/>
                <a:ea typeface="ＭＳ Ｐゴシック" pitchFamily="34" charset="-128"/>
              </a:rPr>
              <a:t>Do the elements of power, control, or influence exist?</a:t>
            </a:r>
          </a:p>
          <a:p>
            <a:pPr marL="338138" indent="-338138" eaLnBrk="0" fontAlgn="base" hangingPunct="0">
              <a:lnSpc>
                <a:spcPct val="115000"/>
              </a:lnSpc>
              <a:spcBef>
                <a:spcPct val="0"/>
              </a:spcBef>
              <a:spcAft>
                <a:spcPts val="600"/>
              </a:spcAft>
              <a:buClr>
                <a:srgbClr val="2D2901"/>
              </a:buClr>
              <a:buSzPct val="85000"/>
              <a:buFont typeface="Wingdings" pitchFamily="2" charset="2"/>
              <a:buChar char="v"/>
              <a:tabLst>
                <a:tab pos="341313" algn="l"/>
              </a:tabLst>
            </a:pPr>
            <a:r>
              <a:rPr lang="en-US" sz="2000" dirty="0">
                <a:solidFill>
                  <a:prstClr val="black"/>
                </a:solidFill>
                <a:latin typeface="Arial"/>
                <a:ea typeface="ＭＳ Ｐゴシック" pitchFamily="34" charset="-128"/>
              </a:rPr>
              <a:t>Does the behavior create a hostile or offensive environment?</a:t>
            </a:r>
          </a:p>
        </p:txBody>
      </p:sp>
      <p:pic>
        <p:nvPicPr>
          <p:cNvPr id="6" name="Picture 11" descr="http://www.strategicrisk.co.uk/Pictures/web/p/g/o/checklist_symbol_survey_tick_mark.jpg"/>
          <p:cNvPicPr>
            <a:picLocks noChangeAspect="1" noChangeArrowheads="1"/>
          </p:cNvPicPr>
          <p:nvPr/>
        </p:nvPicPr>
        <p:blipFill>
          <a:blip r:embed="rId3" cstate="print"/>
          <a:srcRect/>
          <a:stretch>
            <a:fillRect/>
          </a:stretch>
        </p:blipFill>
        <p:spPr bwMode="auto">
          <a:xfrm>
            <a:off x="6548689" y="2790825"/>
            <a:ext cx="2598737" cy="1662112"/>
          </a:xfrm>
          <a:prstGeom prst="rect">
            <a:avLst/>
          </a:prstGeom>
          <a:noFill/>
          <a:ln w="9525">
            <a:noFill/>
            <a:miter lim="800000"/>
            <a:headEnd/>
            <a:tailEnd/>
          </a:ln>
        </p:spPr>
      </p:pic>
    </p:spTree>
    <p:extLst>
      <p:ext uri="{BB962C8B-B14F-4D97-AF65-F5344CB8AC3E}">
        <p14:creationId xmlns:p14="http://schemas.microsoft.com/office/powerpoint/2010/main" val="36056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1387475" y="204787"/>
            <a:ext cx="8534400" cy="1063626"/>
          </a:xfrm>
          <a:prstGeom prst="rect">
            <a:avLst/>
          </a:prstGeom>
        </p:spPr>
        <p:txBody>
          <a:bodyPr/>
          <a:lstStyle/>
          <a:p>
            <a:pPr algn="ctr" fontAlgn="base">
              <a:spcBef>
                <a:spcPct val="0"/>
              </a:spcBef>
              <a:spcAft>
                <a:spcPct val="0"/>
              </a:spcAft>
              <a:defRPr/>
            </a:pPr>
            <a:r>
              <a:rPr lang="en-US" sz="3200" b="1" spc="-100" dirty="0">
                <a:ln w="3200">
                  <a:noFill/>
                  <a:prstDash val="solid"/>
                  <a:round/>
                </a:ln>
                <a:solidFill>
                  <a:prstClr val="black"/>
                </a:solidFill>
                <a:latin typeface="Arial" pitchFamily="34" charset="0"/>
                <a:ea typeface="MS PGothic" pitchFamily="34" charset="-128"/>
                <a:cs typeface="Arial" pitchFamily="34" charset="0"/>
              </a:rPr>
              <a:t>Responses </a:t>
            </a:r>
            <a:r>
              <a:rPr lang="en-US" sz="3200" b="1" spc="-100" dirty="0" smtClean="0">
                <a:ln w="3200">
                  <a:noFill/>
                  <a:prstDash val="solid"/>
                  <a:round/>
                </a:ln>
                <a:solidFill>
                  <a:prstClr val="black"/>
                </a:solidFill>
                <a:latin typeface="Arial" pitchFamily="34" charset="0"/>
                <a:ea typeface="MS PGothic" pitchFamily="34" charset="-128"/>
                <a:cs typeface="Arial" pitchFamily="34" charset="0"/>
              </a:rPr>
              <a:t>to Sexual </a:t>
            </a:r>
            <a:r>
              <a:rPr lang="en-US" sz="3200" b="1" spc="-100" dirty="0">
                <a:ln w="3200">
                  <a:noFill/>
                  <a:prstDash val="solid"/>
                  <a:round/>
                </a:ln>
                <a:solidFill>
                  <a:prstClr val="black"/>
                </a:solidFill>
                <a:latin typeface="Arial" pitchFamily="34" charset="0"/>
                <a:ea typeface="MS PGothic" pitchFamily="34" charset="-128"/>
                <a:cs typeface="Arial" pitchFamily="34" charset="0"/>
              </a:rPr>
              <a:t>Harassment</a:t>
            </a:r>
          </a:p>
        </p:txBody>
      </p:sp>
      <p:sp>
        <p:nvSpPr>
          <p:cNvPr id="5" name="Rectangle 3"/>
          <p:cNvSpPr txBox="1">
            <a:spLocks noChangeArrowheads="1"/>
          </p:cNvSpPr>
          <p:nvPr/>
        </p:nvSpPr>
        <p:spPr bwMode="auto">
          <a:xfrm>
            <a:off x="1266825" y="1117600"/>
            <a:ext cx="8655050" cy="4710113"/>
          </a:xfrm>
          <a:prstGeom prst="rect">
            <a:avLst/>
          </a:prstGeom>
          <a:solidFill>
            <a:schemeClr val="bg2">
              <a:lumMod val="90000"/>
              <a:alpha val="80000"/>
            </a:schemeClr>
          </a:solidFill>
          <a:ln w="9525">
            <a:noFill/>
            <a:miter lim="800000"/>
            <a:headEnd/>
            <a:tailEnd/>
          </a:ln>
        </p:spPr>
        <p:txBody>
          <a:bodyPr/>
          <a:lstStyle/>
          <a:p>
            <a:pPr marL="228600" lvl="1" indent="-228600" fontAlgn="base">
              <a:lnSpc>
                <a:spcPct val="114000"/>
              </a:lnSpc>
              <a:spcBef>
                <a:spcPct val="0"/>
              </a:spcBef>
              <a:spcAft>
                <a:spcPts val="600"/>
              </a:spcAft>
              <a:buClr>
                <a:srgbClr val="222613"/>
              </a:buClr>
              <a:buSzPct val="100000"/>
            </a:pPr>
            <a:r>
              <a:rPr lang="en-US" sz="2000" dirty="0">
                <a:solidFill>
                  <a:prstClr val="black"/>
                </a:solidFill>
                <a:latin typeface="Arial" pitchFamily="34" charset="0"/>
                <a:ea typeface="ＭＳ Ｐゴシック" pitchFamily="34" charset="-128"/>
              </a:rPr>
              <a:t>Direct approach</a:t>
            </a:r>
          </a:p>
          <a:p>
            <a:pPr marL="228600" lvl="1" indent="-228600" fontAlgn="base">
              <a:lnSpc>
                <a:spcPct val="114000"/>
              </a:lnSpc>
              <a:spcBef>
                <a:spcPct val="0"/>
              </a:spcBef>
              <a:spcAft>
                <a:spcPts val="600"/>
              </a:spcAft>
              <a:buClr>
                <a:srgbClr val="222613"/>
              </a:buClr>
              <a:buSzPct val="100000"/>
              <a:buFont typeface="Wingdings" pitchFamily="2" charset="2"/>
              <a:buChar char="v"/>
            </a:pPr>
            <a:r>
              <a:rPr lang="en-US" sz="1600" dirty="0">
                <a:solidFill>
                  <a:prstClr val="black"/>
                </a:solidFill>
                <a:latin typeface="Arial" pitchFamily="34" charset="0"/>
                <a:ea typeface="ＭＳ Ｐゴシック" pitchFamily="34" charset="-128"/>
              </a:rPr>
              <a:t>Confront the harasser and inform the person that the behavior is not appreciated or welcomed and that it must stop</a:t>
            </a:r>
          </a:p>
          <a:p>
            <a:pPr marL="228600" lvl="1" indent="-228600" fontAlgn="base">
              <a:lnSpc>
                <a:spcPct val="114000"/>
              </a:lnSpc>
              <a:spcBef>
                <a:spcPct val="0"/>
              </a:spcBef>
              <a:spcAft>
                <a:spcPts val="600"/>
              </a:spcAft>
              <a:buClr>
                <a:srgbClr val="222613"/>
              </a:buClr>
              <a:buSzPct val="100000"/>
              <a:buFont typeface="Wingdings" pitchFamily="2" charset="2"/>
              <a:buChar char="v"/>
            </a:pPr>
            <a:r>
              <a:rPr lang="en-US" sz="1600" dirty="0">
                <a:solidFill>
                  <a:prstClr val="black"/>
                </a:solidFill>
                <a:latin typeface="Arial" pitchFamily="34" charset="0"/>
                <a:ea typeface="ＭＳ Ｐゴシック" pitchFamily="34" charset="-128"/>
              </a:rPr>
              <a:t>Focus on behavior and its impact—offer behavior-centered feedback</a:t>
            </a:r>
          </a:p>
          <a:p>
            <a:pPr marL="228600" lvl="1" indent="-228600" fontAlgn="base">
              <a:lnSpc>
                <a:spcPct val="114000"/>
              </a:lnSpc>
              <a:spcBef>
                <a:spcPct val="0"/>
              </a:spcBef>
              <a:spcAft>
                <a:spcPts val="600"/>
              </a:spcAft>
              <a:buClr>
                <a:srgbClr val="222613"/>
              </a:buClr>
              <a:buSzPct val="100000"/>
            </a:pPr>
            <a:r>
              <a:rPr lang="en-US" sz="2000" dirty="0">
                <a:solidFill>
                  <a:prstClr val="black"/>
                </a:solidFill>
                <a:latin typeface="Arial" pitchFamily="34" charset="0"/>
                <a:ea typeface="ＭＳ Ｐゴシック" pitchFamily="34" charset="-128"/>
              </a:rPr>
              <a:t>Indirect approach</a:t>
            </a:r>
          </a:p>
          <a:p>
            <a:pPr marL="228600" lvl="1" indent="-228600" fontAlgn="base">
              <a:lnSpc>
                <a:spcPct val="114000"/>
              </a:lnSpc>
              <a:spcBef>
                <a:spcPct val="0"/>
              </a:spcBef>
              <a:spcAft>
                <a:spcPts val="600"/>
              </a:spcAft>
              <a:buClr>
                <a:srgbClr val="222613"/>
              </a:buClr>
              <a:buSzPct val="100000"/>
              <a:buFont typeface="Wingdings" pitchFamily="2" charset="2"/>
              <a:buChar char="v"/>
            </a:pPr>
            <a:r>
              <a:rPr lang="en-US" sz="1600" dirty="0">
                <a:solidFill>
                  <a:prstClr val="black"/>
                </a:solidFill>
                <a:latin typeface="Arial" pitchFamily="34" charset="0"/>
                <a:ea typeface="ＭＳ Ｐゴシック" pitchFamily="34" charset="-128"/>
              </a:rPr>
              <a:t>Address the harasser without a face-to-face conversation (e.g., send a </a:t>
            </a:r>
            <a:r>
              <a:rPr lang="en-US" sz="1600" dirty="0" smtClean="0">
                <a:solidFill>
                  <a:prstClr val="black"/>
                </a:solidFill>
                <a:latin typeface="Arial" pitchFamily="34" charset="0"/>
                <a:ea typeface="ＭＳ Ｐゴシック" pitchFamily="34" charset="-128"/>
              </a:rPr>
              <a:t>letter </a:t>
            </a:r>
            <a:r>
              <a:rPr lang="en-US" sz="1600" smtClean="0">
                <a:solidFill>
                  <a:prstClr val="black"/>
                </a:solidFill>
                <a:latin typeface="Arial" pitchFamily="34" charset="0"/>
                <a:ea typeface="ＭＳ Ｐゴシック" pitchFamily="34" charset="-128"/>
              </a:rPr>
              <a:t>or email)</a:t>
            </a:r>
            <a:endParaRPr lang="en-US" sz="1600" dirty="0">
              <a:solidFill>
                <a:prstClr val="black"/>
              </a:solidFill>
              <a:latin typeface="Arial" pitchFamily="34" charset="0"/>
              <a:ea typeface="ＭＳ Ｐゴシック" pitchFamily="34" charset="-128"/>
            </a:endParaRPr>
          </a:p>
          <a:p>
            <a:pPr marL="228600" lvl="1" indent="-228600" fontAlgn="base">
              <a:lnSpc>
                <a:spcPct val="115000"/>
              </a:lnSpc>
              <a:spcBef>
                <a:spcPct val="0"/>
              </a:spcBef>
              <a:spcAft>
                <a:spcPts val="600"/>
              </a:spcAft>
              <a:buClr>
                <a:srgbClr val="222613"/>
              </a:buClr>
              <a:buSzPct val="100000"/>
            </a:pPr>
            <a:r>
              <a:rPr lang="en-US" sz="2000" dirty="0">
                <a:solidFill>
                  <a:prstClr val="black"/>
                </a:solidFill>
                <a:latin typeface="Arial" pitchFamily="34" charset="0"/>
                <a:ea typeface="ＭＳ Ｐゴシック" pitchFamily="34" charset="-128"/>
              </a:rPr>
              <a:t>Third-party assistance</a:t>
            </a:r>
          </a:p>
          <a:p>
            <a:pPr marL="231775" lvl="2" indent="-231775" fontAlgn="base">
              <a:lnSpc>
                <a:spcPct val="115000"/>
              </a:lnSpc>
              <a:spcBef>
                <a:spcPct val="0"/>
              </a:spcBef>
              <a:spcAft>
                <a:spcPts val="600"/>
              </a:spcAft>
              <a:buClr>
                <a:srgbClr val="222613"/>
              </a:buClr>
              <a:buSzPct val="85000"/>
              <a:buFont typeface="Wingdings" pitchFamily="2" charset="2"/>
              <a:buChar char="v"/>
            </a:pPr>
            <a:r>
              <a:rPr lang="en-US" sz="1600" dirty="0">
                <a:solidFill>
                  <a:prstClr val="black"/>
                </a:solidFill>
                <a:latin typeface="Arial" pitchFamily="34" charset="0"/>
                <a:ea typeface="ＭＳ Ｐゴシック" pitchFamily="34" charset="-128"/>
              </a:rPr>
              <a:t>Ask someone else to talk to the harasser, to accompany the complainant, or to intervene on behalf of the complainant to resolve the conflict</a:t>
            </a:r>
          </a:p>
          <a:p>
            <a:pPr marL="228600" lvl="1" indent="-228600" fontAlgn="base">
              <a:lnSpc>
                <a:spcPct val="115000"/>
              </a:lnSpc>
              <a:spcBef>
                <a:spcPct val="0"/>
              </a:spcBef>
              <a:spcAft>
                <a:spcPts val="600"/>
              </a:spcAft>
              <a:buClr>
                <a:srgbClr val="222613"/>
              </a:buClr>
              <a:buSzPct val="100000"/>
            </a:pPr>
            <a:r>
              <a:rPr lang="en-US" sz="2000" dirty="0">
                <a:solidFill>
                  <a:prstClr val="black"/>
                </a:solidFill>
                <a:latin typeface="Arial" pitchFamily="34" charset="0"/>
                <a:ea typeface="ＭＳ Ｐゴシック" pitchFamily="34" charset="-128"/>
              </a:rPr>
              <a:t>Chain of command</a:t>
            </a:r>
          </a:p>
          <a:p>
            <a:pPr marL="231775" lvl="2" indent="-231775" fontAlgn="base">
              <a:lnSpc>
                <a:spcPct val="115000"/>
              </a:lnSpc>
              <a:spcBef>
                <a:spcPct val="0"/>
              </a:spcBef>
              <a:spcAft>
                <a:spcPts val="600"/>
              </a:spcAft>
              <a:buClr>
                <a:srgbClr val="222613"/>
              </a:buClr>
              <a:buSzPct val="85000"/>
              <a:buFont typeface="Wingdings" pitchFamily="2" charset="2"/>
              <a:buChar char="v"/>
            </a:pPr>
            <a:r>
              <a:rPr lang="en-US" sz="1600" dirty="0">
                <a:solidFill>
                  <a:prstClr val="black"/>
                </a:solidFill>
                <a:latin typeface="Arial" pitchFamily="34" charset="0"/>
                <a:ea typeface="ＭＳ Ｐゴシック" pitchFamily="34" charset="-128"/>
              </a:rPr>
              <a:t>Report the behavior to your immediate supervisor or others in the chain of command and ask for assistance in resolving the situation</a:t>
            </a:r>
          </a:p>
          <a:p>
            <a:pPr marL="228600" lvl="1" indent="-228600" fontAlgn="base">
              <a:lnSpc>
                <a:spcPct val="115000"/>
              </a:lnSpc>
              <a:spcBef>
                <a:spcPct val="0"/>
              </a:spcBef>
              <a:spcAft>
                <a:spcPts val="600"/>
              </a:spcAft>
              <a:buClr>
                <a:srgbClr val="222613"/>
              </a:buClr>
              <a:buSzPct val="100000"/>
            </a:pPr>
            <a:r>
              <a:rPr lang="en-US" sz="2000" dirty="0">
                <a:solidFill>
                  <a:prstClr val="black"/>
                </a:solidFill>
                <a:latin typeface="Arial" pitchFamily="34" charset="0"/>
                <a:ea typeface="ＭＳ Ｐゴシック" pitchFamily="34" charset="-128"/>
              </a:rPr>
              <a:t>File a formal complaint</a:t>
            </a:r>
          </a:p>
        </p:txBody>
      </p:sp>
    </p:spTree>
    <p:extLst>
      <p:ext uri="{BB962C8B-B14F-4D97-AF65-F5344CB8AC3E}">
        <p14:creationId xmlns:p14="http://schemas.microsoft.com/office/powerpoint/2010/main" val="341999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76225" y="266700"/>
            <a:ext cx="8534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marR="0" lvl="1" indent="0" algn="l" defTabSz="914400" rtl="0" eaLnBrk="0" fontAlgn="base" latinLnBrk="0" hangingPunct="0">
              <a:lnSpc>
                <a:spcPct val="100000"/>
              </a:lnSpc>
              <a:spcBef>
                <a:spcPts val="300"/>
              </a:spcBef>
              <a:spcAft>
                <a:spcPts val="1200"/>
              </a:spcAft>
              <a:buClr>
                <a:srgbClr val="F3A447"/>
              </a:buClr>
              <a:buSzPct val="125000"/>
              <a:buFont typeface="Arial" pitchFamily="34" charset="0"/>
              <a:buNone/>
              <a:tabLst>
                <a:tab pos="5549900" algn="l"/>
              </a:tabLst>
              <a:defRPr/>
            </a:pPr>
            <a:r>
              <a:rPr kumimoji="0" lang="en-US" altLang="en-US" sz="2800" b="1"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When does sexual harassment cross the line into sexual assault?</a:t>
            </a:r>
          </a:p>
        </p:txBody>
      </p:sp>
      <p:sp>
        <p:nvSpPr>
          <p:cNvPr id="5" name="Rectangle 7"/>
          <p:cNvSpPr>
            <a:spLocks noChangeArrowheads="1"/>
          </p:cNvSpPr>
          <p:nvPr/>
        </p:nvSpPr>
        <p:spPr bwMode="auto">
          <a:xfrm>
            <a:off x="800101" y="1990725"/>
            <a:ext cx="10163174" cy="1066800"/>
          </a:xfrm>
          <a:prstGeom prst="rect">
            <a:avLst/>
          </a:prstGeom>
          <a:solidFill>
            <a:sysClr val="windowText" lastClr="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80000"/>
              </a:lnSpc>
              <a:spcBef>
                <a:spcPct val="20000"/>
              </a:spcBef>
              <a:spcAft>
                <a:spcPct val="0"/>
              </a:spcAft>
              <a:buClr>
                <a:srgbClr val="F3A447"/>
              </a:buClr>
              <a:buSzPct val="125000"/>
              <a:buFont typeface="Wingdings" panose="05000000000000000000" pitchFamily="2" charset="2"/>
              <a:buNone/>
              <a:tabLst/>
              <a:defRPr/>
            </a:pPr>
            <a:r>
              <a:rPr kumimoji="0" lang="en-US" altLang="en-US" sz="2400" b="1" i="0" u="none" strike="noStrike" kern="0" cap="none" spc="0" normalizeH="0" baseline="0" noProof="0" dirty="0">
                <a:ln>
                  <a:noFill/>
                </a:ln>
                <a:solidFill>
                  <a:schemeClr val="bg1"/>
                </a:solidFill>
                <a:effectLst/>
                <a:uLnTx/>
                <a:uFillTx/>
                <a:latin typeface="Arial" panose="020B0604020202020204" pitchFamily="34" charset="0"/>
                <a:ea typeface="ＭＳ Ｐゴシック" pitchFamily="34" charset="-128"/>
                <a:cs typeface="Arial" panose="020B0604020202020204" pitchFamily="34" charset="0"/>
              </a:rPr>
              <a:t>When it becomes physical! Unwanted, inappropriate physical contact such as groping or fondling constitutes sexual assault and is a crime. </a:t>
            </a:r>
          </a:p>
        </p:txBody>
      </p:sp>
    </p:spTree>
    <p:extLst>
      <p:ext uri="{BB962C8B-B14F-4D97-AF65-F5344CB8AC3E}">
        <p14:creationId xmlns:p14="http://schemas.microsoft.com/office/powerpoint/2010/main" val="120858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140869" y="0"/>
            <a:ext cx="6508584" cy="895350"/>
          </a:xfrm>
          <a:prstGeom prst="rect">
            <a:avLst/>
          </a:prstGeom>
          <a:ln>
            <a:noFill/>
          </a:ln>
          <a:effectLst/>
        </p:spPr>
        <p:txBody>
          <a:bodyPr vert="horz" wrap="square" lIns="91440" tIns="0" rIns="91440" bIns="0" numCol="1" rtlCol="0" anchor="t" anchorCtr="0" compatLnSpc="1">
            <a:prstTxWarp prst="textNoShape">
              <a:avLst/>
            </a:prstTxWarp>
            <a:noAutofit/>
          </a:bodyPr>
          <a:lstStyle>
            <a:lvl1pPr algn="r" rtl="0" eaLnBrk="0" fontAlgn="base" hangingPunct="0">
              <a:spcBef>
                <a:spcPct val="0"/>
              </a:spcBef>
              <a:spcAft>
                <a:spcPct val="0"/>
              </a:spcAft>
              <a:defRPr lang="en-US" sz="3200" b="0" i="0" kern="1200" spc="0">
                <a:ln w="3200">
                  <a:noFill/>
                  <a:prstDash val="solid"/>
                  <a:round/>
                </a:ln>
                <a:solidFill>
                  <a:srgbClr val="141313"/>
                </a:solidFill>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algn="l"/>
            <a:r>
              <a:rPr lang="en-US" dirty="0" smtClean="0">
                <a:ln>
                  <a:noFill/>
                </a:ln>
                <a:latin typeface="Arial" pitchFamily="34" charset="0"/>
                <a:cs typeface="Arial" pitchFamily="34" charset="0"/>
              </a:rPr>
              <a:t>SEAC Policy on Sexual Assault </a:t>
            </a:r>
          </a:p>
        </p:txBody>
      </p:sp>
      <p:pic>
        <p:nvPicPr>
          <p:cNvPr id="10" name="Picture 9"/>
          <p:cNvPicPr>
            <a:picLocks noChangeAspect="1"/>
          </p:cNvPicPr>
          <p:nvPr/>
        </p:nvPicPr>
        <p:blipFill>
          <a:blip r:embed="rId3"/>
          <a:stretch>
            <a:fillRect/>
          </a:stretch>
        </p:blipFill>
        <p:spPr>
          <a:xfrm>
            <a:off x="1262972" y="4440746"/>
            <a:ext cx="8833870" cy="2188654"/>
          </a:xfrm>
          <a:prstGeom prst="rect">
            <a:avLst/>
          </a:prstGeom>
        </p:spPr>
      </p:pic>
      <p:sp>
        <p:nvSpPr>
          <p:cNvPr id="11" name="Content Placeholder 2"/>
          <p:cNvSpPr>
            <a:spLocks noGrp="1"/>
          </p:cNvSpPr>
          <p:nvPr>
            <p:ph idx="1"/>
          </p:nvPr>
        </p:nvSpPr>
        <p:spPr>
          <a:xfrm>
            <a:off x="609600" y="895350"/>
            <a:ext cx="10515600" cy="3352800"/>
          </a:xfrm>
          <a:solidFill>
            <a:schemeClr val="bg1"/>
          </a:solidFill>
        </p:spPr>
        <p:txBody>
          <a:bodyPr/>
          <a:lstStyle/>
          <a:p>
            <a:pPr>
              <a:buFont typeface="Wingdings" panose="05000000000000000000" pitchFamily="2" charset="2"/>
              <a:buChar char="Ø"/>
            </a:pPr>
            <a:r>
              <a:rPr lang="en-US" sz="2400" dirty="0" smtClean="0"/>
              <a:t>Sexual assault is a Criminal Offense!</a:t>
            </a:r>
          </a:p>
          <a:p>
            <a:pPr>
              <a:buFont typeface="Wingdings" panose="05000000000000000000" pitchFamily="2" charset="2"/>
              <a:buChar char="Ø"/>
            </a:pPr>
            <a:r>
              <a:rPr lang="en-US" sz="2400" dirty="0" smtClean="0"/>
              <a:t>Members aware of an incident should report it to the authorities immediately (within 24 hours)</a:t>
            </a:r>
          </a:p>
          <a:p>
            <a:pPr>
              <a:buFont typeface="Wingdings" panose="05000000000000000000" pitchFamily="2" charset="2"/>
              <a:buChar char="Ø"/>
            </a:pPr>
            <a:r>
              <a:rPr lang="en-US" sz="2400" dirty="0" smtClean="0"/>
              <a:t>Sexual assault is incompatible with SEAC values and is punishable under several Federal and State laws.</a:t>
            </a:r>
          </a:p>
          <a:p>
            <a:pPr>
              <a:buFont typeface="Wingdings" panose="05000000000000000000" pitchFamily="2" charset="2"/>
              <a:buChar char="Ø"/>
            </a:pPr>
            <a:r>
              <a:rPr lang="en-US" sz="2400" dirty="0" smtClean="0"/>
              <a:t>All victims of sexual assault will be treated with fairness, dignity, and respect by SEAC.</a:t>
            </a:r>
          </a:p>
          <a:p>
            <a:pPr>
              <a:buFont typeface="Wingdings" panose="05000000000000000000" pitchFamily="2" charset="2"/>
              <a:buChar char="Ø"/>
            </a:pPr>
            <a:r>
              <a:rPr lang="en-US" sz="2400" dirty="0" smtClean="0"/>
              <a:t>Sexual assault degrades the SEAC and the discipline of archaeology!</a:t>
            </a:r>
          </a:p>
          <a:p>
            <a:pPr marL="0" indent="0">
              <a:buNone/>
            </a:pPr>
            <a:endParaRPr lang="en-US" dirty="0"/>
          </a:p>
        </p:txBody>
      </p:sp>
    </p:spTree>
    <p:extLst>
      <p:ext uri="{BB962C8B-B14F-4D97-AF65-F5344CB8AC3E}">
        <p14:creationId xmlns:p14="http://schemas.microsoft.com/office/powerpoint/2010/main" val="2763367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2086</Words>
  <Application>Microsoft Office PowerPoint</Application>
  <PresentationFormat>Widescreen</PresentationFormat>
  <Paragraphs>198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Fedoroff, Michael P</dc:creator>
  <cp:lastModifiedBy>Fedoroff, Michael P CIV USARMY CESPA (US)</cp:lastModifiedBy>
  <cp:revision>46</cp:revision>
  <dcterms:created xsi:type="dcterms:W3CDTF">2017-09-08T00:19:15Z</dcterms:created>
  <dcterms:modified xsi:type="dcterms:W3CDTF">2018-10-30T18:26:43Z</dcterms:modified>
</cp:coreProperties>
</file>